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notesMasterIdLst>
    <p:notesMasterId r:id="rId24"/>
  </p:notesMasterIdLst>
  <p:handoutMasterIdLst>
    <p:handoutMasterId r:id="rId25"/>
  </p:handoutMasterIdLst>
  <p:sldIdLst>
    <p:sldId id="307" r:id="rId2"/>
    <p:sldId id="281" r:id="rId3"/>
    <p:sldId id="284" r:id="rId4"/>
    <p:sldId id="373" r:id="rId5"/>
    <p:sldId id="470" r:id="rId6"/>
    <p:sldId id="455" r:id="rId7"/>
    <p:sldId id="355" r:id="rId8"/>
    <p:sldId id="466" r:id="rId9"/>
    <p:sldId id="271" r:id="rId10"/>
    <p:sldId id="378" r:id="rId11"/>
    <p:sldId id="311" r:id="rId12"/>
    <p:sldId id="380" r:id="rId13"/>
    <p:sldId id="468" r:id="rId14"/>
    <p:sldId id="469" r:id="rId15"/>
    <p:sldId id="359" r:id="rId16"/>
    <p:sldId id="315" r:id="rId17"/>
    <p:sldId id="463" r:id="rId18"/>
    <p:sldId id="362" r:id="rId19"/>
    <p:sldId id="317" r:id="rId20"/>
    <p:sldId id="461" r:id="rId21"/>
    <p:sldId id="395" r:id="rId22"/>
    <p:sldId id="310" r:id="rId23"/>
  </p:sldIdLst>
  <p:sldSz cx="12192000" cy="6858000"/>
  <p:notesSz cx="9388475" cy="7102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68" d="100"/>
          <a:sy n="68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67834" cy="3555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8478" y="0"/>
            <a:ext cx="4067834" cy="3555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EBD71-C2CF-49A0-A810-72DB0A1AE4C6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745776"/>
            <a:ext cx="4067834" cy="3555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8478" y="6745776"/>
            <a:ext cx="4067834" cy="3555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7BE87-9300-4CB0-BE48-E7E6A779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68899" cy="3554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479" y="0"/>
            <a:ext cx="4068899" cy="3554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1E8E6-2377-4C98-91D2-E59552E23913}" type="datetimeFigureOut">
              <a:rPr lang="en-ID" smtClean="0"/>
              <a:t>19/06/2025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009" y="3417931"/>
            <a:ext cx="7512459" cy="27970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746991"/>
            <a:ext cx="4068899" cy="3554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479" y="6746991"/>
            <a:ext cx="4068899" cy="3554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CD57F-EE30-4F82-A274-CB6D5E9A485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950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CD57F-EE30-4F82-A274-CB6D5E9A4859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29572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CD57F-EE30-4F82-A274-CB6D5E9A4859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7019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CD57F-EE30-4F82-A274-CB6D5E9A4859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11224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11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764BBCC-C0C1-4138-8C79-DD5AD17A245B}"/>
              </a:ext>
            </a:extLst>
          </p:cNvPr>
          <p:cNvSpPr txBox="1"/>
          <p:nvPr userDrawn="1"/>
        </p:nvSpPr>
        <p:spPr>
          <a:xfrm>
            <a:off x="8610603" y="512997"/>
            <a:ext cx="2901215" cy="769441"/>
          </a:xfrm>
          <a:prstGeom prst="rect">
            <a:avLst/>
          </a:prstGeom>
          <a:noFill/>
          <a:ln w="63500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>
                    <a:alpha val="14000"/>
                  </a:srgbClr>
                </a:solidFill>
              </a:rPr>
              <a:t>C O N T O H</a:t>
            </a:r>
            <a:endParaRPr lang="en-ID" sz="4400" dirty="0">
              <a:solidFill>
                <a:srgbClr val="FF0000">
                  <a:alpha val="14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92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02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66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9602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102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97455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80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04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821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718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02167" y="228601"/>
            <a:ext cx="11387667" cy="587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7C72A-91CF-4482-846C-A85BEA8779A2}" type="datetime1">
              <a:rPr lang="en-US" smtClean="0"/>
              <a:pPr>
                <a:defRPr/>
              </a:pPr>
              <a:t>6/19/2025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SMART THINK AND SMART SERVICE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4566E-920E-4750-AEE6-5566BC3002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01925"/>
      </p:ext>
    </p:extLst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A59E9-83E4-47A9-AFDE-D4EA9426D809}" type="datetimeFigureOut">
              <a:rPr lang="en-ID" smtClean="0"/>
              <a:pPr/>
              <a:t>19/06/2025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91392A9-2783-47C5-9F9A-205C46DADF36}" type="slidenum">
              <a:rPr lang="en-ID" smtClean="0"/>
              <a:pPr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33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B45466-BA0F-4EF0-BA4B-2BC62EBCA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B983CA-AA7B-4D35-87DF-6F6B3E8197A5}" type="datetime1">
              <a:rPr lang="fr-FR" smtClean="0"/>
              <a:pPr>
                <a:defRPr/>
              </a:pPr>
              <a:t>19/06/2025</a:t>
            </a:fld>
            <a:endParaRPr lang="fr-F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2E42F0-8A96-4A75-973A-BBC0D0B62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0A1-EFB4-4DD1-8D0C-1F8BBA0DF37A}" type="slidenum">
              <a:rPr lang="fr-FR" altLang="id-ID" smtClean="0"/>
              <a:pPr/>
              <a:t>1</a:t>
            </a:fld>
            <a:endParaRPr lang="fr-FR" altLang="id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7B810C-65CB-4E42-8093-69924418CCA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263" y="108363"/>
            <a:ext cx="5731510" cy="65858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C71FAA-4CD7-435D-A997-8E3F7E143229}"/>
              </a:ext>
            </a:extLst>
          </p:cNvPr>
          <p:cNvSpPr/>
          <p:nvPr/>
        </p:nvSpPr>
        <p:spPr>
          <a:xfrm>
            <a:off x="286253" y="136072"/>
            <a:ext cx="2553928" cy="6585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91A6B-78DC-421D-9B5B-B834597D873E}"/>
              </a:ext>
            </a:extLst>
          </p:cNvPr>
          <p:cNvSpPr/>
          <p:nvPr/>
        </p:nvSpPr>
        <p:spPr>
          <a:xfrm>
            <a:off x="9157855" y="156856"/>
            <a:ext cx="2747892" cy="6585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9" name="Picture 8" descr="\\10.33.1.3\datapl\cakupan 2015-2018\CAKUPAN 15-18\perumda-tirtayasa-001.jpg">
            <a:extLst>
              <a:ext uri="{FF2B5EF4-FFF2-40B4-BE49-F238E27FC236}">
                <a16:creationId xmlns:a16="http://schemas.microsoft.com/office/drawing/2014/main" id="{7F9BC1F4-584D-4B34-913C-E0BE0FB87509}"/>
              </a:ext>
            </a:extLst>
          </p:cNvPr>
          <p:cNvPicPr/>
          <p:nvPr/>
        </p:nvPicPr>
        <p:blipFill>
          <a:blip r:embed="rId4"/>
          <a:srcRect l="1833" t="5495" r="63500"/>
          <a:stretch>
            <a:fillRect/>
          </a:stretch>
        </p:blipFill>
        <p:spPr bwMode="auto">
          <a:xfrm>
            <a:off x="810550" y="381002"/>
            <a:ext cx="1359418" cy="1309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3BF27D-A4DD-4044-81D6-6F667CCDE4A5}"/>
              </a:ext>
            </a:extLst>
          </p:cNvPr>
          <p:cNvSpPr/>
          <p:nvPr/>
        </p:nvSpPr>
        <p:spPr>
          <a:xfrm>
            <a:off x="9201765" y="928507"/>
            <a:ext cx="2443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1450" algn="ctr" fontAlgn="base">
              <a:spcBef>
                <a:spcPct val="0"/>
              </a:spcBef>
              <a:spcAft>
                <a:spcPct val="0"/>
              </a:spcAft>
              <a:tabLst>
                <a:tab pos="720725" algn="r"/>
                <a:tab pos="2971800" algn="ctr"/>
                <a:tab pos="5943600" algn="r"/>
              </a:tabLst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  <a:ea typeface="Arial" pitchFamily="34" charset="0"/>
                <a:cs typeface="Times New Roman" pitchFamily="18" charset="0"/>
              </a:rPr>
              <a:t>PERUMDA TIRTAYASA</a:t>
            </a:r>
            <a:r>
              <a:rPr lang="en-US" b="1" dirty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	</a:t>
            </a:r>
            <a:endParaRPr lang="en-US" dirty="0">
              <a:solidFill>
                <a:srgbClr val="FFFF0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indent="171450" algn="ctr" fontAlgn="base">
              <a:spcBef>
                <a:spcPct val="0"/>
              </a:spcBef>
              <a:spcAft>
                <a:spcPct val="0"/>
              </a:spcAft>
              <a:tabLst>
                <a:tab pos="720725" algn="r"/>
                <a:tab pos="2971800" algn="ctr"/>
                <a:tab pos="5943600" algn="r"/>
              </a:tabLst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  <a:ea typeface="Arial" pitchFamily="34" charset="0"/>
                <a:cs typeface="Times New Roman" pitchFamily="18" charset="0"/>
              </a:rPr>
              <a:t>Kota </a:t>
            </a:r>
            <a:r>
              <a:rPr lang="en-US" b="1" dirty="0" err="1">
                <a:solidFill>
                  <a:srgbClr val="FFFF00"/>
                </a:solidFill>
                <a:latin typeface="Calibri" pitchFamily="34" charset="0"/>
                <a:ea typeface="Arial" pitchFamily="34" charset="0"/>
                <a:cs typeface="Times New Roman" pitchFamily="18" charset="0"/>
              </a:rPr>
              <a:t>Pekalongan</a:t>
            </a:r>
            <a:endParaRPr lang="en-US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0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3"/>
          <p:cNvSpPr txBox="1">
            <a:spLocks noChangeArrowheads="1"/>
          </p:cNvSpPr>
          <p:nvPr/>
        </p:nvSpPr>
        <p:spPr bwMode="auto">
          <a:xfrm>
            <a:off x="584248" y="829028"/>
            <a:ext cx="1076121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Menjadikan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PDAM Prima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dalam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Pelayanan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yang </a:t>
            </a:r>
          </a:p>
          <a:p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didasari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atas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Kejujuran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dan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Profesionalitas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kerja</a:t>
            </a:r>
            <a:endParaRPr lang="en-US" sz="3600" b="1" i="1" dirty="0">
              <a:solidFill>
                <a:srgbClr val="000000"/>
              </a:solidFill>
              <a:latin typeface="Bodoni MT" pitchFamily="18" charset="0"/>
            </a:endParaRPr>
          </a:p>
          <a:p>
            <a:endParaRPr lang="en-US" sz="3600" b="1" i="1" dirty="0">
              <a:solidFill>
                <a:srgbClr val="000000"/>
              </a:solidFill>
              <a:latin typeface="Bodoni MT" pitchFamily="18" charset="0"/>
            </a:endParaRPr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493128" y="285550"/>
            <a:ext cx="97654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 dirty="0" err="1">
                <a:solidFill>
                  <a:srgbClr val="000000"/>
                </a:solidFill>
                <a:latin typeface="Monotype Corsiva" pitchFamily="66" charset="0"/>
              </a:rPr>
              <a:t>V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isi</a:t>
            </a:r>
            <a:endParaRPr lang="en-US" sz="3600" b="1" i="1" dirty="0">
              <a:solidFill>
                <a:srgbClr val="000000"/>
              </a:solidFill>
              <a:latin typeface="Bodoni MT" pitchFamily="18" charset="0"/>
            </a:endParaRPr>
          </a:p>
        </p:txBody>
      </p:sp>
      <p:sp>
        <p:nvSpPr>
          <p:cNvPr id="4" name="Text Box 21"/>
          <p:cNvSpPr txBox="1">
            <a:spLocks noChangeArrowheads="1"/>
          </p:cNvSpPr>
          <p:nvPr/>
        </p:nvSpPr>
        <p:spPr bwMode="auto">
          <a:xfrm>
            <a:off x="1687578" y="2128970"/>
            <a:ext cx="118173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i="1" dirty="0" err="1">
                <a:solidFill>
                  <a:srgbClr val="000000"/>
                </a:solidFill>
                <a:latin typeface="Monotype Corsiva" pitchFamily="66" charset="0"/>
              </a:rPr>
              <a:t>M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isi</a:t>
            </a:r>
            <a:r>
              <a:rPr lang="en-US" sz="3600" b="1" i="1" dirty="0">
                <a:solidFill>
                  <a:schemeClr val="bg1"/>
                </a:solidFill>
                <a:latin typeface="Bodoni MT" pitchFamily="18" charset="0"/>
              </a:rPr>
              <a:t> </a:t>
            </a:r>
            <a:endParaRPr lang="en-US" sz="3600" i="1" dirty="0">
              <a:solidFill>
                <a:schemeClr val="bg1"/>
              </a:solidFill>
              <a:latin typeface="Bodoni MT" pitchFamily="18" charset="0"/>
            </a:endParaRPr>
          </a:p>
        </p:txBody>
      </p:sp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1484603" y="2482213"/>
            <a:ext cx="8566256" cy="303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100" b="1" i="1" dirty="0">
              <a:solidFill>
                <a:srgbClr val="000000"/>
              </a:solidFill>
              <a:latin typeface="Bodoni MT" pitchFamily="18" charset="0"/>
            </a:endParaRPr>
          </a:p>
          <a:p>
            <a:pPr>
              <a:buFontTx/>
              <a:buChar char="•"/>
            </a:pP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err="1">
                <a:solidFill>
                  <a:srgbClr val="000000"/>
                </a:solidFill>
                <a:latin typeface="Bodoni MT" pitchFamily="18" charset="0"/>
              </a:rPr>
              <a:t>Meningkatkan</a:t>
            </a:r>
            <a:r>
              <a:rPr lang="en-US" sz="3600" b="1" i="1">
                <a:solidFill>
                  <a:srgbClr val="000000"/>
                </a:solidFill>
                <a:latin typeface="Bodoni MT" pitchFamily="18" charset="0"/>
              </a:rPr>
              <a:t> Profesionalisme SDM</a:t>
            </a:r>
          </a:p>
          <a:p>
            <a:pPr>
              <a:buFontTx/>
              <a:buChar char="•"/>
            </a:pPr>
            <a:r>
              <a:rPr lang="en-US" sz="3600" b="1" i="1">
                <a:solidFill>
                  <a:srgbClr val="000000"/>
                </a:solidFill>
                <a:latin typeface="Bodoni MT" pitchFamily="18" charset="0"/>
              </a:rPr>
              <a:t> Meningkatkan Mutu Layanan</a:t>
            </a:r>
            <a:endParaRPr lang="en-US" sz="3600" b="1" i="1" dirty="0">
              <a:solidFill>
                <a:srgbClr val="000000"/>
              </a:solidFill>
              <a:latin typeface="Bodoni MT" pitchFamily="18" charset="0"/>
            </a:endParaRPr>
          </a:p>
          <a:p>
            <a:pPr>
              <a:buFontTx/>
              <a:buChar char="•"/>
            </a:pP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Meningkatkan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Kesehatan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perusahaan</a:t>
            </a:r>
            <a:endParaRPr lang="en-US" sz="3600" b="1" i="1" dirty="0">
              <a:solidFill>
                <a:srgbClr val="000000"/>
              </a:solidFill>
              <a:latin typeface="Bodoni MT" pitchFamily="18" charset="0"/>
            </a:endParaRPr>
          </a:p>
          <a:p>
            <a:pPr>
              <a:buFontTx/>
              <a:buChar char="•"/>
            </a:pP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Meningkatkan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Kesejahteraan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pegawai</a:t>
            </a:r>
            <a:endParaRPr lang="en-US" sz="3600" b="1" i="1" dirty="0">
              <a:solidFill>
                <a:srgbClr val="000000"/>
              </a:solidFill>
              <a:latin typeface="Bodoni MT" pitchFamily="18" charset="0"/>
            </a:endParaRPr>
          </a:p>
          <a:p>
            <a:pPr>
              <a:buFontTx/>
              <a:buChar char="•"/>
            </a:pP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Meningkatkan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Bodoni MT" pitchFamily="18" charset="0"/>
              </a:rPr>
              <a:t>Kontribusi</a:t>
            </a:r>
            <a:r>
              <a:rPr lang="en-US" sz="3600" b="1" i="1" dirty="0">
                <a:solidFill>
                  <a:srgbClr val="000000"/>
                </a:solidFill>
                <a:latin typeface="Bodoni MT" pitchFamily="18" charset="0"/>
              </a:rPr>
              <a:t> PAD</a:t>
            </a:r>
          </a:p>
        </p:txBody>
      </p: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4550731" y="5495444"/>
            <a:ext cx="1217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i="1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M</a:t>
            </a:r>
            <a:r>
              <a:rPr lang="en-US" sz="3600" i="1" dirty="0">
                <a:solidFill>
                  <a:schemeClr val="accent2">
                    <a:lumMod val="50000"/>
                  </a:schemeClr>
                </a:solidFill>
                <a:latin typeface="Bodoni MT" pitchFamily="18" charset="0"/>
              </a:rPr>
              <a:t>otto</a:t>
            </a:r>
          </a:p>
        </p:txBody>
      </p:sp>
      <p:sp>
        <p:nvSpPr>
          <p:cNvPr id="7" name="Text Box 25"/>
          <p:cNvSpPr txBox="1">
            <a:spLocks noChangeArrowheads="1"/>
          </p:cNvSpPr>
          <p:nvPr/>
        </p:nvSpPr>
        <p:spPr bwMode="auto">
          <a:xfrm>
            <a:off x="2818396" y="5962287"/>
            <a:ext cx="501727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7030A0"/>
                </a:solidFill>
                <a:latin typeface="Bodoni MT" pitchFamily="18" charset="0"/>
              </a:rPr>
              <a:t>“</a:t>
            </a:r>
            <a:r>
              <a:rPr lang="id-ID" sz="3600" b="1">
                <a:solidFill>
                  <a:srgbClr val="7030A0"/>
                </a:solidFill>
                <a:latin typeface="Bodoni MT" pitchFamily="18" charset="0"/>
              </a:rPr>
              <a:t>Melayani  </a:t>
            </a:r>
            <a:r>
              <a:rPr lang="id-ID" sz="3600" b="1" dirty="0">
                <a:solidFill>
                  <a:srgbClr val="7030A0"/>
                </a:solidFill>
                <a:latin typeface="Bodoni MT" pitchFamily="18" charset="0"/>
              </a:rPr>
              <a:t>Sejernih  Air</a:t>
            </a:r>
            <a:r>
              <a:rPr lang="en-US" sz="3600" b="1" dirty="0">
                <a:solidFill>
                  <a:srgbClr val="7030A0"/>
                </a:solidFill>
                <a:latin typeface="Bodoni MT" pitchFamily="18" charset="0"/>
              </a:rPr>
              <a:t>“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2"/>
          <p:cNvSpPr>
            <a:spLocks noGrp="1"/>
          </p:cNvSpPr>
          <p:nvPr>
            <p:ph type="ctrTitle"/>
          </p:nvPr>
        </p:nvSpPr>
        <p:spPr>
          <a:xfrm>
            <a:off x="711200" y="914400"/>
            <a:ext cx="10871200" cy="25146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</a:t>
            </a:r>
            <a:r>
              <a:rPr lang="en-US" sz="28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JANJI  / MAKLUMAT  PELAYANAN</a:t>
            </a:r>
            <a:b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Kami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siap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melayani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kebutuhan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air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minum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dengan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sepenuh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hati</a:t>
            </a:r>
            <a:b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Kami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siap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menanggapi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keluhan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dengan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tangan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terbuka</a:t>
            </a:r>
            <a:b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Kami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menyelesaikan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segala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problema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dengan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segera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Subtitle 13"/>
          <p:cNvSpPr>
            <a:spLocks noGrp="1"/>
          </p:cNvSpPr>
          <p:nvPr>
            <p:ph type="subTitle" idx="1"/>
          </p:nvPr>
        </p:nvSpPr>
        <p:spPr>
          <a:xfrm>
            <a:off x="1117600" y="3505200"/>
            <a:ext cx="10261600" cy="274320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sz="2800" u="sng" dirty="0">
                <a:solidFill>
                  <a:srgbClr val="FF0000"/>
                </a:solidFill>
              </a:rPr>
              <a:t>TUGAS  DAN  TUJUAN</a:t>
            </a:r>
          </a:p>
          <a:p>
            <a:pPr marL="171450" indent="-171450" algn="just">
              <a:buFont typeface="Arial" pitchFamily="34" charset="0"/>
              <a:buChar char="•"/>
              <a:defRPr/>
            </a:pPr>
            <a:r>
              <a:rPr lang="en-US" sz="2800" dirty="0" err="1">
                <a:solidFill>
                  <a:srgbClr val="C00000"/>
                </a:solidFill>
              </a:rPr>
              <a:t>Memberikan</a:t>
            </a:r>
            <a:r>
              <a:rPr lang="en-US" sz="2800" dirty="0">
                <a:solidFill>
                  <a:srgbClr val="C00000"/>
                </a:solidFill>
              </a:rPr>
              <a:t>  </a:t>
            </a:r>
            <a:r>
              <a:rPr lang="en-US" sz="2800" dirty="0" err="1">
                <a:solidFill>
                  <a:srgbClr val="C00000"/>
                </a:solidFill>
              </a:rPr>
              <a:t>pelayanan</a:t>
            </a:r>
            <a:r>
              <a:rPr lang="en-US" sz="2800" dirty="0">
                <a:solidFill>
                  <a:srgbClr val="C00000"/>
                </a:solidFill>
              </a:rPr>
              <a:t> air  </a:t>
            </a:r>
            <a:r>
              <a:rPr lang="en-US" sz="2800" dirty="0" err="1">
                <a:solidFill>
                  <a:srgbClr val="C00000"/>
                </a:solidFill>
              </a:rPr>
              <a:t>minum</a:t>
            </a:r>
            <a:r>
              <a:rPr lang="en-US" sz="2800" dirty="0">
                <a:solidFill>
                  <a:srgbClr val="C00000"/>
                </a:solidFill>
              </a:rPr>
              <a:t> yang  </a:t>
            </a:r>
            <a:r>
              <a:rPr lang="en-US" sz="2800" dirty="0" err="1">
                <a:solidFill>
                  <a:srgbClr val="C00000"/>
                </a:solidFill>
              </a:rPr>
              <a:t>berkualitas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untuk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meningkatkan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kesehatan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dan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kesejahteraan</a:t>
            </a:r>
            <a:r>
              <a:rPr lang="en-US" sz="2800" dirty="0">
                <a:solidFill>
                  <a:srgbClr val="C00000"/>
                </a:solidFill>
              </a:rPr>
              <a:t>  </a:t>
            </a:r>
            <a:r>
              <a:rPr lang="en-US" sz="2800" dirty="0" err="1">
                <a:solidFill>
                  <a:srgbClr val="C00000"/>
                </a:solidFill>
              </a:rPr>
              <a:t>masyarakat</a:t>
            </a:r>
            <a:r>
              <a:rPr lang="en-US" sz="2800" dirty="0">
                <a:solidFill>
                  <a:srgbClr val="C00000"/>
                </a:solidFill>
              </a:rPr>
              <a:t>.</a:t>
            </a:r>
          </a:p>
          <a:p>
            <a:pPr marL="171450" indent="-171450" algn="just">
              <a:buFont typeface="Arial" pitchFamily="34" charset="0"/>
              <a:buChar char="•"/>
              <a:defRPr/>
            </a:pPr>
            <a:r>
              <a:rPr lang="en-US" sz="2800" dirty="0" err="1">
                <a:solidFill>
                  <a:srgbClr val="C00000"/>
                </a:solidFill>
              </a:rPr>
              <a:t>Membantu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perkembangan</a:t>
            </a:r>
            <a:r>
              <a:rPr lang="en-US" sz="2800" dirty="0">
                <a:solidFill>
                  <a:srgbClr val="C00000"/>
                </a:solidFill>
              </a:rPr>
              <a:t>  </a:t>
            </a:r>
            <a:r>
              <a:rPr lang="en-US" sz="2800" dirty="0" err="1">
                <a:solidFill>
                  <a:srgbClr val="C00000"/>
                </a:solidFill>
              </a:rPr>
              <a:t>perekonomian</a:t>
            </a:r>
            <a:r>
              <a:rPr lang="en-US" sz="2800" dirty="0">
                <a:solidFill>
                  <a:srgbClr val="C00000"/>
                </a:solidFill>
              </a:rPr>
              <a:t>  </a:t>
            </a:r>
            <a:r>
              <a:rPr lang="en-US" sz="2800" dirty="0" err="1">
                <a:solidFill>
                  <a:srgbClr val="C00000"/>
                </a:solidFill>
              </a:rPr>
              <a:t>daerah</a:t>
            </a:r>
            <a:r>
              <a:rPr lang="en-US" sz="2800" dirty="0">
                <a:solidFill>
                  <a:srgbClr val="C00000"/>
                </a:solidFill>
              </a:rPr>
              <a:t>.</a:t>
            </a:r>
          </a:p>
          <a:p>
            <a:pPr marL="171450" indent="-171450" algn="just">
              <a:buFont typeface="Arial" pitchFamily="34" charset="0"/>
              <a:buChar char="•"/>
              <a:defRPr/>
            </a:pPr>
            <a:r>
              <a:rPr lang="en-US" sz="2800" dirty="0" err="1">
                <a:solidFill>
                  <a:srgbClr val="C00000"/>
                </a:solidFill>
              </a:rPr>
              <a:t>Merupakan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salah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satu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sumber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dan</a:t>
            </a:r>
            <a:r>
              <a:rPr lang="en-US" sz="2800" dirty="0">
                <a:solidFill>
                  <a:srgbClr val="C00000"/>
                </a:solidFill>
              </a:rPr>
              <a:t> income </a:t>
            </a:r>
            <a:r>
              <a:rPr lang="en-US" sz="2800" dirty="0" err="1">
                <a:solidFill>
                  <a:srgbClr val="C00000"/>
                </a:solidFill>
              </a:rPr>
              <a:t>daerah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sendiri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(PADS) 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980326-A7AA-4DF0-A134-DD1FD26365F5}"/>
              </a:ext>
            </a:extLst>
          </p:cNvPr>
          <p:cNvSpPr txBox="1"/>
          <p:nvPr/>
        </p:nvSpPr>
        <p:spPr>
          <a:xfrm>
            <a:off x="762649" y="1198164"/>
            <a:ext cx="1066670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perkembangannya</a:t>
            </a:r>
            <a:r>
              <a:rPr lang="en-US" sz="3200" dirty="0"/>
              <a:t>, </a:t>
            </a:r>
            <a:r>
              <a:rPr lang="en-US" sz="3200" dirty="0" err="1"/>
              <a:t>dasar</a:t>
            </a:r>
            <a:r>
              <a:rPr lang="en-US" sz="3200" dirty="0"/>
              <a:t> </a:t>
            </a:r>
            <a:r>
              <a:rPr lang="en-US" sz="3200" dirty="0" err="1"/>
              <a:t>hukum</a:t>
            </a:r>
            <a:r>
              <a:rPr lang="en-US" sz="3200" dirty="0"/>
              <a:t> </a:t>
            </a:r>
            <a:r>
              <a:rPr lang="en-US" sz="3200" dirty="0" err="1"/>
              <a:t>pendirian</a:t>
            </a:r>
            <a:r>
              <a:rPr lang="en-US" sz="3200" dirty="0"/>
              <a:t> PDAM  </a:t>
            </a:r>
            <a:r>
              <a:rPr lang="en-US" sz="3200" dirty="0" err="1"/>
              <a:t>Pekalongan</a:t>
            </a:r>
            <a:r>
              <a:rPr lang="en-US" sz="3200" dirty="0"/>
              <a:t> </a:t>
            </a:r>
            <a:r>
              <a:rPr lang="en-US" sz="3200" dirty="0" err="1"/>
              <a:t>sejak</a:t>
            </a:r>
            <a:r>
              <a:rPr lang="en-US" sz="3200" dirty="0"/>
              <a:t> </a:t>
            </a:r>
            <a:r>
              <a:rPr lang="en-US" sz="3200" dirty="0" err="1"/>
              <a:t>tahuan</a:t>
            </a:r>
            <a:r>
              <a:rPr lang="en-US" sz="3200" dirty="0"/>
              <a:t> 1975 </a:t>
            </a:r>
            <a:r>
              <a:rPr lang="en-US" sz="3200" dirty="0" err="1"/>
              <a:t>hingga</a:t>
            </a:r>
            <a:r>
              <a:rPr lang="en-US" sz="3200" dirty="0"/>
              <a:t> 2013 </a:t>
            </a:r>
            <a:r>
              <a:rPr lang="en-US" sz="3200" dirty="0" err="1"/>
              <a:t>telah</a:t>
            </a:r>
            <a:r>
              <a:rPr lang="en-US" sz="3200" dirty="0"/>
              <a:t> </a:t>
            </a:r>
            <a:r>
              <a:rPr lang="en-US" sz="3200" dirty="0" err="1"/>
              <a:t>mengalami</a:t>
            </a:r>
            <a:r>
              <a:rPr lang="en-US" sz="3200" dirty="0"/>
              <a:t> </a:t>
            </a:r>
            <a:r>
              <a:rPr lang="en-US" sz="3200" dirty="0" err="1"/>
              <a:t>Perubahan</a:t>
            </a:r>
            <a:r>
              <a:rPr lang="en-US" sz="3200" dirty="0"/>
              <a:t> yang </a:t>
            </a:r>
            <a:r>
              <a:rPr lang="en-US" sz="3200" dirty="0" err="1"/>
              <a:t>ditetapkan</a:t>
            </a:r>
            <a:r>
              <a:rPr lang="en-US" sz="3200" dirty="0"/>
              <a:t> </a:t>
            </a:r>
            <a:r>
              <a:rPr lang="en-US" sz="3200" dirty="0" err="1"/>
              <a:t>berdasarkan</a:t>
            </a:r>
            <a:r>
              <a:rPr lang="en-US" sz="3200" dirty="0"/>
              <a:t> Surat Keputusan </a:t>
            </a:r>
            <a:r>
              <a:rPr lang="en-US" sz="3200" dirty="0" err="1"/>
              <a:t>Walikota</a:t>
            </a:r>
            <a:r>
              <a:rPr lang="en-US" sz="3200" dirty="0"/>
              <a:t> </a:t>
            </a:r>
            <a:r>
              <a:rPr lang="en-US" sz="3200" dirty="0" err="1"/>
              <a:t>Pekalongan</a:t>
            </a:r>
            <a:r>
              <a:rPr lang="en-US" sz="3200" dirty="0"/>
              <a:t> </a:t>
            </a:r>
            <a:r>
              <a:rPr lang="en-US" sz="3200" dirty="0" err="1"/>
              <a:t>Nomor</a:t>
            </a:r>
            <a:r>
              <a:rPr lang="en-US" sz="3200" dirty="0"/>
              <a:t>  : 10 </a:t>
            </a:r>
            <a:r>
              <a:rPr lang="en-US" sz="3200" dirty="0" err="1"/>
              <a:t>Tahun</a:t>
            </a:r>
            <a:r>
              <a:rPr lang="en-US" sz="3200" dirty="0"/>
              <a:t> 2013 </a:t>
            </a:r>
            <a:r>
              <a:rPr lang="en-US" sz="3200" dirty="0" err="1"/>
              <a:t>tanggal</a:t>
            </a:r>
            <a:r>
              <a:rPr lang="en-US" sz="3200" dirty="0"/>
              <a:t> 16 </a:t>
            </a:r>
            <a:r>
              <a:rPr lang="en-US" sz="3200" dirty="0" err="1"/>
              <a:t>Agustus</a:t>
            </a:r>
            <a:r>
              <a:rPr lang="en-US" sz="3200" dirty="0"/>
              <a:t> 2013 dan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terbitnya</a:t>
            </a:r>
            <a:r>
              <a:rPr lang="en-US" sz="3200" dirty="0"/>
              <a:t> </a:t>
            </a:r>
            <a:r>
              <a:rPr lang="en-US" sz="3200" dirty="0" err="1"/>
              <a:t>Peraturan</a:t>
            </a:r>
            <a:r>
              <a:rPr lang="en-US" sz="3200" dirty="0"/>
              <a:t> </a:t>
            </a:r>
            <a:r>
              <a:rPr lang="en-US" sz="3200" dirty="0" err="1"/>
              <a:t>Pemerintah</a:t>
            </a:r>
            <a:r>
              <a:rPr lang="en-US" sz="3200" dirty="0"/>
              <a:t>  </a:t>
            </a:r>
            <a:r>
              <a:rPr lang="en-US" sz="3200" dirty="0" err="1"/>
              <a:t>Nomor</a:t>
            </a:r>
            <a:r>
              <a:rPr lang="en-US" sz="3200" dirty="0"/>
              <a:t> 54 </a:t>
            </a:r>
            <a:r>
              <a:rPr lang="en-US" sz="3200" dirty="0" err="1"/>
              <a:t>Tahun</a:t>
            </a:r>
            <a:r>
              <a:rPr lang="en-US" sz="3200" dirty="0"/>
              <a:t> 2017 </a:t>
            </a:r>
            <a:r>
              <a:rPr lang="en-US" sz="3200" dirty="0" err="1"/>
              <a:t>tentang</a:t>
            </a:r>
            <a:r>
              <a:rPr lang="en-US" sz="3200" dirty="0"/>
              <a:t> Badan Usaha </a:t>
            </a:r>
            <a:r>
              <a:rPr lang="en-US" sz="3200" dirty="0" err="1"/>
              <a:t>Milik</a:t>
            </a:r>
            <a:r>
              <a:rPr lang="en-US" sz="3200" dirty="0"/>
              <a:t> Daerah, </a:t>
            </a:r>
            <a:r>
              <a:rPr lang="en-US" sz="3200" dirty="0" err="1"/>
              <a:t>maka</a:t>
            </a:r>
            <a:r>
              <a:rPr lang="en-US" sz="3200" dirty="0"/>
              <a:t> PDAM </a:t>
            </a:r>
            <a:r>
              <a:rPr lang="en-US" sz="3200" dirty="0" err="1"/>
              <a:t>Pekalongan</a:t>
            </a:r>
            <a:r>
              <a:rPr lang="en-US" sz="3200" dirty="0"/>
              <a:t> </a:t>
            </a:r>
            <a:r>
              <a:rPr lang="en-US" sz="3200" dirty="0" err="1"/>
              <a:t>namanya</a:t>
            </a:r>
            <a:r>
              <a:rPr lang="en-US" sz="3200" dirty="0"/>
              <a:t> </a:t>
            </a:r>
            <a:r>
              <a:rPr lang="en-US" sz="3200" dirty="0" err="1"/>
              <a:t>diganti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Perumda</a:t>
            </a:r>
            <a:r>
              <a:rPr lang="en-US" sz="3200" dirty="0"/>
              <a:t> TIRTAYASA  Kota </a:t>
            </a:r>
            <a:r>
              <a:rPr lang="en-US" sz="3200" dirty="0" err="1"/>
              <a:t>Pekalongan</a:t>
            </a:r>
            <a:r>
              <a:rPr lang="en-US" sz="3200" dirty="0"/>
              <a:t>, yang </a:t>
            </a:r>
            <a:r>
              <a:rPr lang="en-US" sz="3200" dirty="0" err="1"/>
              <a:t>kemudian</a:t>
            </a:r>
            <a:r>
              <a:rPr lang="en-US" sz="3200" dirty="0"/>
              <a:t> </a:t>
            </a:r>
            <a:r>
              <a:rPr lang="en-US" sz="3200" dirty="0" err="1"/>
              <a:t>dituangkan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Pearaturan</a:t>
            </a:r>
            <a:r>
              <a:rPr lang="en-US" sz="3200" dirty="0"/>
              <a:t> Daerah Kota </a:t>
            </a:r>
            <a:r>
              <a:rPr lang="en-US" sz="3200" dirty="0" err="1"/>
              <a:t>Pekalongan</a:t>
            </a:r>
            <a:r>
              <a:rPr lang="en-US" sz="3200" dirty="0"/>
              <a:t> </a:t>
            </a:r>
            <a:r>
              <a:rPr lang="en-US" sz="3200" dirty="0" err="1"/>
              <a:t>Nomor</a:t>
            </a:r>
            <a:r>
              <a:rPr lang="en-US" sz="3200" dirty="0"/>
              <a:t> 15 </a:t>
            </a:r>
            <a:r>
              <a:rPr lang="en-US" sz="3200" dirty="0" err="1"/>
              <a:t>Tahun</a:t>
            </a:r>
            <a:r>
              <a:rPr lang="en-US" sz="3200" dirty="0"/>
              <a:t> 2018 </a:t>
            </a:r>
            <a:r>
              <a:rPr lang="en-US" sz="3200" dirty="0" err="1"/>
              <a:t>tentang</a:t>
            </a:r>
            <a:r>
              <a:rPr lang="en-US" sz="3200" dirty="0"/>
              <a:t> Perusahaan </a:t>
            </a:r>
            <a:r>
              <a:rPr lang="en-US" sz="3200" dirty="0" err="1"/>
              <a:t>Umum</a:t>
            </a:r>
            <a:r>
              <a:rPr lang="en-US" sz="3200" dirty="0"/>
              <a:t> Daerah Air </a:t>
            </a:r>
            <a:r>
              <a:rPr lang="en-US" sz="3200" dirty="0" err="1"/>
              <a:t>Minum</a:t>
            </a:r>
            <a:r>
              <a:rPr lang="en-US" sz="3200" dirty="0"/>
              <a:t> </a:t>
            </a:r>
            <a:r>
              <a:rPr lang="en-US" sz="3200" dirty="0" err="1"/>
              <a:t>Tirtayasa</a:t>
            </a:r>
            <a:r>
              <a:rPr lang="en-US" sz="3200" dirty="0"/>
              <a:t>  Kota </a:t>
            </a:r>
            <a:r>
              <a:rPr lang="en-US" sz="3200" dirty="0" err="1"/>
              <a:t>Pekalongan</a:t>
            </a:r>
            <a:r>
              <a:rPr lang="en-US" sz="3200" dirty="0"/>
              <a:t>.</a:t>
            </a:r>
            <a:endParaRPr lang="en-ID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AC647A-3BD0-4A6D-B484-C2116010DE4C}"/>
              </a:ext>
            </a:extLst>
          </p:cNvPr>
          <p:cNvSpPr txBox="1"/>
          <p:nvPr/>
        </p:nvSpPr>
        <p:spPr>
          <a:xfrm>
            <a:off x="4170218" y="427726"/>
            <a:ext cx="3511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Gambaran</a:t>
            </a:r>
            <a:r>
              <a:rPr lang="en-US" sz="3600" dirty="0"/>
              <a:t> </a:t>
            </a:r>
            <a:r>
              <a:rPr lang="en-US" sz="3600" dirty="0" err="1"/>
              <a:t>Umum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109474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Woods and Plastics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-75096" y="-19876"/>
            <a:ext cx="12293600" cy="693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4819" name="Text Box 6"/>
          <p:cNvSpPr txBox="1">
            <a:spLocks noChangeArrowheads="1"/>
          </p:cNvSpPr>
          <p:nvPr/>
        </p:nvSpPr>
        <p:spPr bwMode="auto">
          <a:xfrm>
            <a:off x="1930400" y="1"/>
            <a:ext cx="7924800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Castellar" pitchFamily="18" charset="0"/>
              </a:rPr>
              <a:t>STRUKTUR ORGANISASI DAN TATALAKSANA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  <a:latin typeface="Castellar" pitchFamily="18" charset="0"/>
              </a:rPr>
              <a:t>( S0Tk )</a:t>
            </a:r>
          </a:p>
        </p:txBody>
      </p:sp>
      <p:sp>
        <p:nvSpPr>
          <p:cNvPr id="34820" name="Rectangle 27"/>
          <p:cNvSpPr>
            <a:spLocks noChangeArrowheads="1"/>
          </p:cNvSpPr>
          <p:nvPr/>
        </p:nvSpPr>
        <p:spPr bwMode="auto">
          <a:xfrm>
            <a:off x="4368800" y="1295400"/>
            <a:ext cx="2946400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WALIKOTA</a:t>
            </a:r>
          </a:p>
        </p:txBody>
      </p:sp>
      <p:sp>
        <p:nvSpPr>
          <p:cNvPr id="34821" name="Rectangle 39"/>
          <p:cNvSpPr>
            <a:spLocks noChangeArrowheads="1"/>
          </p:cNvSpPr>
          <p:nvPr/>
        </p:nvSpPr>
        <p:spPr bwMode="auto">
          <a:xfrm>
            <a:off x="4470400" y="2209800"/>
            <a:ext cx="2946400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DIREKTUR</a:t>
            </a:r>
          </a:p>
        </p:txBody>
      </p:sp>
      <p:sp>
        <p:nvSpPr>
          <p:cNvPr id="34822" name="Rectangle 40"/>
          <p:cNvSpPr>
            <a:spLocks noChangeArrowheads="1"/>
          </p:cNvSpPr>
          <p:nvPr/>
        </p:nvSpPr>
        <p:spPr bwMode="auto">
          <a:xfrm>
            <a:off x="8128000" y="1752600"/>
            <a:ext cx="294640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DEWAN</a:t>
            </a:r>
          </a:p>
          <a:p>
            <a:pPr algn="ctr"/>
            <a:r>
              <a:rPr lang="en-US" sz="1600" b="1">
                <a:solidFill>
                  <a:srgbClr val="000000"/>
                </a:solidFill>
              </a:rPr>
              <a:t>PENGAWAS</a:t>
            </a:r>
          </a:p>
        </p:txBody>
      </p:sp>
      <p:sp>
        <p:nvSpPr>
          <p:cNvPr id="34823" name="Rectangle 41"/>
          <p:cNvSpPr>
            <a:spLocks noChangeArrowheads="1"/>
          </p:cNvSpPr>
          <p:nvPr/>
        </p:nvSpPr>
        <p:spPr bwMode="auto">
          <a:xfrm>
            <a:off x="530088" y="3047999"/>
            <a:ext cx="2946400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BAG. HUBUNGAN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</a:rPr>
              <a:t>LANGGANAN</a:t>
            </a:r>
          </a:p>
        </p:txBody>
      </p:sp>
      <p:sp>
        <p:nvSpPr>
          <p:cNvPr id="34824" name="Rectangle 42"/>
          <p:cNvSpPr>
            <a:spLocks noChangeArrowheads="1"/>
          </p:cNvSpPr>
          <p:nvPr/>
        </p:nvSpPr>
        <p:spPr bwMode="auto">
          <a:xfrm>
            <a:off x="508000" y="3809999"/>
            <a:ext cx="2946400" cy="457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SUB BAG. PEMASARAN &amp; CS</a:t>
            </a:r>
          </a:p>
        </p:txBody>
      </p:sp>
      <p:sp>
        <p:nvSpPr>
          <p:cNvPr id="34825" name="Rectangle 43"/>
          <p:cNvSpPr>
            <a:spLocks noChangeArrowheads="1"/>
          </p:cNvSpPr>
          <p:nvPr/>
        </p:nvSpPr>
        <p:spPr bwMode="auto">
          <a:xfrm>
            <a:off x="4165600" y="3047999"/>
            <a:ext cx="2946400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BAG. ADM.UMUM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</a:rPr>
              <a:t>DAN  KEUANGA</a:t>
            </a:r>
            <a:r>
              <a:rPr lang="en-US" sz="1600" b="1" dirty="0"/>
              <a:t>N</a:t>
            </a:r>
          </a:p>
        </p:txBody>
      </p:sp>
      <p:sp>
        <p:nvSpPr>
          <p:cNvPr id="34826" name="Rectangle 44"/>
          <p:cNvSpPr>
            <a:spLocks noChangeArrowheads="1"/>
          </p:cNvSpPr>
          <p:nvPr/>
        </p:nvSpPr>
        <p:spPr bwMode="auto">
          <a:xfrm>
            <a:off x="7569199" y="3047999"/>
            <a:ext cx="2946400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BAG. TEHNIK</a:t>
            </a:r>
          </a:p>
        </p:txBody>
      </p:sp>
      <p:sp>
        <p:nvSpPr>
          <p:cNvPr id="34827" name="Rectangle 45"/>
          <p:cNvSpPr>
            <a:spLocks noChangeArrowheads="1"/>
          </p:cNvSpPr>
          <p:nvPr/>
        </p:nvSpPr>
        <p:spPr bwMode="auto">
          <a:xfrm>
            <a:off x="508000" y="4343399"/>
            <a:ext cx="2946400" cy="457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b="1" dirty="0">
                <a:solidFill>
                  <a:srgbClr val="000000"/>
                </a:solidFill>
              </a:rPr>
              <a:t>SUB BAG. DATA &amp; REKENING</a:t>
            </a:r>
          </a:p>
        </p:txBody>
      </p:sp>
      <p:sp>
        <p:nvSpPr>
          <p:cNvPr id="34828" name="Rectangle 46"/>
          <p:cNvSpPr>
            <a:spLocks noChangeArrowheads="1"/>
          </p:cNvSpPr>
          <p:nvPr/>
        </p:nvSpPr>
        <p:spPr bwMode="auto">
          <a:xfrm>
            <a:off x="508000" y="4876799"/>
            <a:ext cx="2946400" cy="457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SUB BAG. PM / PL</a:t>
            </a:r>
          </a:p>
        </p:txBody>
      </p:sp>
      <p:sp>
        <p:nvSpPr>
          <p:cNvPr id="34829" name="Rectangle 47"/>
          <p:cNvSpPr>
            <a:spLocks noChangeArrowheads="1"/>
          </p:cNvSpPr>
          <p:nvPr/>
        </p:nvSpPr>
        <p:spPr bwMode="auto">
          <a:xfrm>
            <a:off x="812800" y="6096000"/>
            <a:ext cx="10363200" cy="6096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S   T   A   F   </a:t>
            </a:r>
            <a:r>
              <a:rPr lang="en-US" b="1" dirty="0" err="1">
                <a:solidFill>
                  <a:srgbClr val="000000"/>
                </a:solidFill>
              </a:rPr>
              <a:t>F</a:t>
            </a:r>
            <a:r>
              <a:rPr lang="en-US" b="1" dirty="0">
                <a:solidFill>
                  <a:srgbClr val="000000"/>
                </a:solidFill>
              </a:rPr>
              <a:t>                  S   T   A   F   </a:t>
            </a:r>
            <a:r>
              <a:rPr lang="en-US" b="1" dirty="0" err="1">
                <a:solidFill>
                  <a:srgbClr val="000000"/>
                </a:solidFill>
              </a:rPr>
              <a:t>F</a:t>
            </a:r>
            <a:r>
              <a:rPr lang="en-US" b="1" dirty="0">
                <a:solidFill>
                  <a:srgbClr val="000000"/>
                </a:solidFill>
              </a:rPr>
              <a:t>                   S   T   A   F   </a:t>
            </a:r>
            <a:r>
              <a:rPr lang="en-US" b="1" dirty="0" err="1">
                <a:solidFill>
                  <a:srgbClr val="000000"/>
                </a:solidFill>
              </a:rPr>
              <a:t>F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4830" name="Rectangle 48"/>
          <p:cNvSpPr>
            <a:spLocks noChangeArrowheads="1"/>
          </p:cNvSpPr>
          <p:nvPr/>
        </p:nvSpPr>
        <p:spPr bwMode="auto">
          <a:xfrm>
            <a:off x="4165600" y="3809999"/>
            <a:ext cx="2946400" cy="457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SUB BAG. UM/PERSONALIA</a:t>
            </a:r>
          </a:p>
        </p:txBody>
      </p:sp>
      <p:sp>
        <p:nvSpPr>
          <p:cNvPr id="34831" name="Rectangle 49"/>
          <p:cNvSpPr>
            <a:spLocks noChangeArrowheads="1"/>
          </p:cNvSpPr>
          <p:nvPr/>
        </p:nvSpPr>
        <p:spPr bwMode="auto">
          <a:xfrm>
            <a:off x="4165600" y="4876799"/>
            <a:ext cx="2946400" cy="457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SUB BAG. KAS</a:t>
            </a:r>
          </a:p>
        </p:txBody>
      </p:sp>
      <p:sp>
        <p:nvSpPr>
          <p:cNvPr id="34832" name="Rectangle 50"/>
          <p:cNvSpPr>
            <a:spLocks noChangeArrowheads="1"/>
          </p:cNvSpPr>
          <p:nvPr/>
        </p:nvSpPr>
        <p:spPr bwMode="auto">
          <a:xfrm>
            <a:off x="7569199" y="3809999"/>
            <a:ext cx="2946400" cy="457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SUB BAG. PRODUKSI</a:t>
            </a:r>
          </a:p>
        </p:txBody>
      </p:sp>
      <p:sp>
        <p:nvSpPr>
          <p:cNvPr id="34833" name="Rectangle 51"/>
          <p:cNvSpPr>
            <a:spLocks noChangeArrowheads="1"/>
          </p:cNvSpPr>
          <p:nvPr/>
        </p:nvSpPr>
        <p:spPr bwMode="auto">
          <a:xfrm>
            <a:off x="7569199" y="4343399"/>
            <a:ext cx="2946400" cy="457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SUB </a:t>
            </a:r>
            <a:r>
              <a:rPr lang="en-US" sz="1600" b="1">
                <a:solidFill>
                  <a:srgbClr val="000000"/>
                </a:solidFill>
              </a:rPr>
              <a:t>BAG. DISTRIBUSI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34834" name="Rectangle 52"/>
          <p:cNvSpPr>
            <a:spLocks noChangeArrowheads="1"/>
          </p:cNvSpPr>
          <p:nvPr/>
        </p:nvSpPr>
        <p:spPr bwMode="auto">
          <a:xfrm>
            <a:off x="7569199" y="4876799"/>
            <a:ext cx="2946400" cy="457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SUB BAG. PERENCANA</a:t>
            </a:r>
          </a:p>
        </p:txBody>
      </p:sp>
      <p:sp>
        <p:nvSpPr>
          <p:cNvPr id="34835" name="Rectangle 53"/>
          <p:cNvSpPr>
            <a:spLocks noChangeArrowheads="1"/>
          </p:cNvSpPr>
          <p:nvPr/>
        </p:nvSpPr>
        <p:spPr bwMode="auto">
          <a:xfrm>
            <a:off x="4165600" y="5410199"/>
            <a:ext cx="2946400" cy="457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SUB BAG. PEMBUKUAN</a:t>
            </a:r>
          </a:p>
        </p:txBody>
      </p:sp>
      <p:sp>
        <p:nvSpPr>
          <p:cNvPr id="34836" name="Rectangle 54"/>
          <p:cNvSpPr>
            <a:spLocks noChangeArrowheads="1"/>
          </p:cNvSpPr>
          <p:nvPr/>
        </p:nvSpPr>
        <p:spPr bwMode="auto">
          <a:xfrm>
            <a:off x="4165600" y="4343399"/>
            <a:ext cx="2946400" cy="457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SUB BAG. LOGISTIK</a:t>
            </a:r>
          </a:p>
        </p:txBody>
      </p:sp>
      <p:sp>
        <p:nvSpPr>
          <p:cNvPr id="34837" name="Rectangle 55"/>
          <p:cNvSpPr>
            <a:spLocks noChangeArrowheads="1"/>
          </p:cNvSpPr>
          <p:nvPr/>
        </p:nvSpPr>
        <p:spPr bwMode="auto">
          <a:xfrm>
            <a:off x="7569199" y="5410199"/>
            <a:ext cx="2946400" cy="457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b="1" dirty="0">
                <a:solidFill>
                  <a:srgbClr val="000000"/>
                </a:solidFill>
              </a:rPr>
              <a:t>SUB BAG PERAWATAN TEHNIK</a:t>
            </a:r>
          </a:p>
        </p:txBody>
      </p:sp>
      <p:sp>
        <p:nvSpPr>
          <p:cNvPr id="34838" name="Line 56"/>
          <p:cNvSpPr>
            <a:spLocks noChangeShapeType="1"/>
          </p:cNvSpPr>
          <p:nvPr/>
        </p:nvSpPr>
        <p:spPr bwMode="auto">
          <a:xfrm>
            <a:off x="5892800" y="1752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9" name="Line 57"/>
          <p:cNvSpPr>
            <a:spLocks noChangeShapeType="1"/>
          </p:cNvSpPr>
          <p:nvPr/>
        </p:nvSpPr>
        <p:spPr bwMode="auto">
          <a:xfrm>
            <a:off x="5892800" y="1981200"/>
            <a:ext cx="233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0" name="Line 58"/>
          <p:cNvSpPr>
            <a:spLocks noChangeShapeType="1"/>
          </p:cNvSpPr>
          <p:nvPr/>
        </p:nvSpPr>
        <p:spPr bwMode="auto">
          <a:xfrm>
            <a:off x="5892800" y="26670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1" name="Line 59"/>
          <p:cNvSpPr>
            <a:spLocks noChangeShapeType="1"/>
          </p:cNvSpPr>
          <p:nvPr/>
        </p:nvSpPr>
        <p:spPr bwMode="auto">
          <a:xfrm flipV="1">
            <a:off x="2235200" y="2819400"/>
            <a:ext cx="914841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2" name="Line 60"/>
          <p:cNvSpPr>
            <a:spLocks noChangeShapeType="1"/>
          </p:cNvSpPr>
          <p:nvPr/>
        </p:nvSpPr>
        <p:spPr bwMode="auto">
          <a:xfrm>
            <a:off x="2235200" y="28194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3" name="Line 61"/>
          <p:cNvSpPr>
            <a:spLocks noChangeShapeType="1"/>
          </p:cNvSpPr>
          <p:nvPr/>
        </p:nvSpPr>
        <p:spPr bwMode="auto">
          <a:xfrm>
            <a:off x="9170504" y="280780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4" name="Line 62"/>
          <p:cNvSpPr>
            <a:spLocks noChangeShapeType="1"/>
          </p:cNvSpPr>
          <p:nvPr/>
        </p:nvSpPr>
        <p:spPr bwMode="auto">
          <a:xfrm>
            <a:off x="203200" y="3276599"/>
            <a:ext cx="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5" name="Line 63"/>
          <p:cNvSpPr>
            <a:spLocks noChangeShapeType="1"/>
          </p:cNvSpPr>
          <p:nvPr/>
        </p:nvSpPr>
        <p:spPr bwMode="auto">
          <a:xfrm>
            <a:off x="3860800" y="3276599"/>
            <a:ext cx="0" cy="236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6" name="Line 64"/>
          <p:cNvSpPr>
            <a:spLocks noChangeShapeType="1"/>
          </p:cNvSpPr>
          <p:nvPr/>
        </p:nvSpPr>
        <p:spPr bwMode="auto">
          <a:xfrm>
            <a:off x="7264399" y="3276599"/>
            <a:ext cx="0" cy="236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7" name="Line 65"/>
          <p:cNvSpPr>
            <a:spLocks noChangeShapeType="1"/>
          </p:cNvSpPr>
          <p:nvPr/>
        </p:nvSpPr>
        <p:spPr bwMode="auto">
          <a:xfrm>
            <a:off x="203200" y="32765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8" name="Line 66"/>
          <p:cNvSpPr>
            <a:spLocks noChangeShapeType="1"/>
          </p:cNvSpPr>
          <p:nvPr/>
        </p:nvSpPr>
        <p:spPr bwMode="auto">
          <a:xfrm>
            <a:off x="203200" y="40385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49" name="Line 67"/>
          <p:cNvSpPr>
            <a:spLocks noChangeShapeType="1"/>
          </p:cNvSpPr>
          <p:nvPr/>
        </p:nvSpPr>
        <p:spPr bwMode="auto">
          <a:xfrm>
            <a:off x="203200" y="51053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0" name="Line 68"/>
          <p:cNvSpPr>
            <a:spLocks noChangeShapeType="1"/>
          </p:cNvSpPr>
          <p:nvPr/>
        </p:nvSpPr>
        <p:spPr bwMode="auto">
          <a:xfrm>
            <a:off x="3860800" y="56387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1" name="Line 69"/>
          <p:cNvSpPr>
            <a:spLocks noChangeShapeType="1"/>
          </p:cNvSpPr>
          <p:nvPr/>
        </p:nvSpPr>
        <p:spPr bwMode="auto">
          <a:xfrm>
            <a:off x="3860800" y="51053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2" name="Line 70"/>
          <p:cNvSpPr>
            <a:spLocks noChangeShapeType="1"/>
          </p:cNvSpPr>
          <p:nvPr/>
        </p:nvSpPr>
        <p:spPr bwMode="auto">
          <a:xfrm>
            <a:off x="3860800" y="40385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3" name="Line 71"/>
          <p:cNvSpPr>
            <a:spLocks noChangeShapeType="1"/>
          </p:cNvSpPr>
          <p:nvPr/>
        </p:nvSpPr>
        <p:spPr bwMode="auto">
          <a:xfrm>
            <a:off x="3860800" y="32765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4" name="Line 72"/>
          <p:cNvSpPr>
            <a:spLocks noChangeShapeType="1"/>
          </p:cNvSpPr>
          <p:nvPr/>
        </p:nvSpPr>
        <p:spPr bwMode="auto">
          <a:xfrm>
            <a:off x="3860800" y="45719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5" name="Line 73"/>
          <p:cNvSpPr>
            <a:spLocks noChangeShapeType="1"/>
          </p:cNvSpPr>
          <p:nvPr/>
        </p:nvSpPr>
        <p:spPr bwMode="auto">
          <a:xfrm>
            <a:off x="7264399" y="45719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6" name="Line 74"/>
          <p:cNvSpPr>
            <a:spLocks noChangeShapeType="1"/>
          </p:cNvSpPr>
          <p:nvPr/>
        </p:nvSpPr>
        <p:spPr bwMode="auto">
          <a:xfrm>
            <a:off x="7264399" y="32765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7" name="Line 75"/>
          <p:cNvSpPr>
            <a:spLocks noChangeShapeType="1"/>
          </p:cNvSpPr>
          <p:nvPr/>
        </p:nvSpPr>
        <p:spPr bwMode="auto">
          <a:xfrm>
            <a:off x="7264399" y="40385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8" name="Line 76"/>
          <p:cNvSpPr>
            <a:spLocks noChangeShapeType="1"/>
          </p:cNvSpPr>
          <p:nvPr/>
        </p:nvSpPr>
        <p:spPr bwMode="auto">
          <a:xfrm>
            <a:off x="7264399" y="51053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9" name="Line 77"/>
          <p:cNvSpPr>
            <a:spLocks noChangeShapeType="1"/>
          </p:cNvSpPr>
          <p:nvPr/>
        </p:nvSpPr>
        <p:spPr bwMode="auto">
          <a:xfrm>
            <a:off x="203200" y="45719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60" name="Line 78"/>
          <p:cNvSpPr>
            <a:spLocks noChangeShapeType="1"/>
          </p:cNvSpPr>
          <p:nvPr/>
        </p:nvSpPr>
        <p:spPr bwMode="auto">
          <a:xfrm>
            <a:off x="7264399" y="5638799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8331200" y="2286000"/>
            <a:ext cx="2641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SEKRETARIAT</a:t>
            </a:r>
          </a:p>
        </p:txBody>
      </p:sp>
      <p:cxnSp>
        <p:nvCxnSpPr>
          <p:cNvPr id="47" name="Straight Connector 46"/>
          <p:cNvCxnSpPr>
            <a:endCxn id="45" idx="0"/>
          </p:cNvCxnSpPr>
          <p:nvPr/>
        </p:nvCxnSpPr>
        <p:spPr>
          <a:xfrm rot="16200000" flipV="1">
            <a:off x="9616811" y="2321191"/>
            <a:ext cx="74613" cy="4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39">
            <a:extLst>
              <a:ext uri="{FF2B5EF4-FFF2-40B4-BE49-F238E27FC236}">
                <a16:creationId xmlns:a16="http://schemas.microsoft.com/office/drawing/2014/main" id="{B7F8BFA0-08ED-A5A3-B78B-6D7AE8FDF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17200" y="3062907"/>
            <a:ext cx="1320802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SPI</a:t>
            </a:r>
          </a:p>
        </p:txBody>
      </p:sp>
      <p:sp>
        <p:nvSpPr>
          <p:cNvPr id="49" name="Line 61">
            <a:extLst>
              <a:ext uri="{FF2B5EF4-FFF2-40B4-BE49-F238E27FC236}">
                <a16:creationId xmlns:a16="http://schemas.microsoft.com/office/drawing/2014/main" id="{C8C5BEA4-83E5-C599-1A7B-EB24BEB3CB0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90241" y="2819399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29377"/>
      </p:ext>
    </p:extLst>
  </p:cSld>
  <p:clrMapOvr>
    <a:masterClrMapping/>
  </p:clrMapOvr>
  <p:transition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666005"/>
              </p:ext>
            </p:extLst>
          </p:nvPr>
        </p:nvGraphicFramePr>
        <p:xfrm>
          <a:off x="1288472" y="1243318"/>
          <a:ext cx="9615055" cy="5614682"/>
        </p:xfrm>
        <a:graphic>
          <a:graphicData uri="http://schemas.openxmlformats.org/drawingml/2006/table">
            <a:tbl>
              <a:tblPr/>
              <a:tblGrid>
                <a:gridCol w="1131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7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6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3901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35"/>
                        </a:lnSpc>
                        <a:spcBef>
                          <a:spcPts val="200"/>
                        </a:spcBef>
                        <a:spcAft>
                          <a:spcPts val="300"/>
                        </a:spcAft>
                      </a:pPr>
                      <a:r>
                        <a:rPr lang="en-GB" sz="3200" b="0" u="none" strike="noStrike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No</a:t>
                      </a:r>
                      <a:endParaRPr lang="en-US" sz="3200" b="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algn="ctr">
                        <a:lnSpc>
                          <a:spcPts val="2135"/>
                        </a:lnSpc>
                        <a:spcBef>
                          <a:spcPts val="200"/>
                        </a:spcBef>
                        <a:spcAft>
                          <a:spcPts val="300"/>
                        </a:spcAft>
                      </a:pPr>
                      <a:r>
                        <a:rPr lang="en-GB" sz="3200" b="0" u="none" strike="noStrike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U r a </a:t>
                      </a:r>
                      <a:r>
                        <a:rPr lang="en-GB" sz="3200" b="0" u="none" strike="noStrike" dirty="0" err="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i</a:t>
                      </a:r>
                      <a:r>
                        <a:rPr lang="en-GB" sz="3200" b="0" u="none" strike="noStrike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 a n</a:t>
                      </a:r>
                      <a:endParaRPr lang="en-US" sz="3200" b="0" dirty="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35"/>
                        </a:lnSpc>
                        <a:spcBef>
                          <a:spcPts val="200"/>
                        </a:spcBef>
                        <a:spcAft>
                          <a:spcPts val="300"/>
                        </a:spcAft>
                      </a:pPr>
                      <a:r>
                        <a:rPr lang="en-GB" sz="3200" b="0" u="none" strike="noStrike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Orang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13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35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3200" b="0">
                          <a:latin typeface="Times New Roman"/>
                          <a:ea typeface="Arial Unicode MS"/>
                          <a:cs typeface="Tahoma"/>
                        </a:rPr>
                        <a:t>1.</a:t>
                      </a:r>
                      <a:endParaRPr lang="en-US" sz="3200" b="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2135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3200" b="0" u="none" strike="noStrike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  Direktur</a:t>
                      </a:r>
                      <a:endParaRPr lang="en-US" sz="3200" b="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2270" algn="r">
                        <a:lnSpc>
                          <a:spcPts val="211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latin typeface="Times New Roman"/>
                          <a:ea typeface="Arial Unicode MS"/>
                          <a:cs typeface="Tahoma"/>
                        </a:rPr>
                        <a:t>1</a:t>
                      </a:r>
                      <a:endParaRPr lang="en-US" sz="3200" b="0" dirty="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51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en-US" sz="3200" b="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2135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3200" b="0" u="none" strike="noStrike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  </a:t>
                      </a:r>
                      <a:r>
                        <a:rPr lang="en-GB" sz="3200" b="0" u="none" strike="noStrike" dirty="0" err="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Pegawai</a:t>
                      </a:r>
                      <a:r>
                        <a:rPr lang="en-GB" sz="3200" b="0" u="none" strike="noStrike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 </a:t>
                      </a:r>
                      <a:r>
                        <a:rPr lang="en-GB" sz="3200" b="0" u="none" strike="noStrike" dirty="0" err="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Tetap</a:t>
                      </a:r>
                      <a:endParaRPr lang="en-US" sz="3200" b="0" dirty="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2270" algn="r">
                        <a:lnSpc>
                          <a:spcPts val="211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latin typeface="Times New Roman"/>
                          <a:ea typeface="Arial Unicode MS"/>
                          <a:cs typeface="Tahoma"/>
                        </a:rPr>
                        <a:t>74</a:t>
                      </a:r>
                      <a:endParaRPr lang="en-US" sz="3200" b="0" dirty="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51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en-US" sz="3200" b="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2135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3200" b="0" u="none" strike="noStrike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  Calon</a:t>
                      </a:r>
                      <a:r>
                        <a:rPr lang="en-GB" sz="3200" b="0" u="none" strike="noStrike" baseline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 </a:t>
                      </a:r>
                      <a:r>
                        <a:rPr lang="en-GB" sz="3200" b="0" u="none" strike="noStrike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Pegawai Tetap</a:t>
                      </a:r>
                      <a:endParaRPr lang="en-US" sz="3200" b="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2270" algn="r">
                        <a:lnSpc>
                          <a:spcPts val="211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latin typeface="Times New Roman"/>
                          <a:ea typeface="Arial Unicode MS"/>
                          <a:cs typeface="Tahoma"/>
                        </a:rPr>
                        <a:t>7</a:t>
                      </a:r>
                      <a:endParaRPr lang="en-US" sz="3200" b="0" dirty="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51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2135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3200" b="0"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  Pegawai Kontrak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2270" algn="r">
                        <a:lnSpc>
                          <a:spcPts val="211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51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en-US" sz="3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211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latin typeface="Times New Roman"/>
                          <a:ea typeface="Arial Unicode MS"/>
                          <a:cs typeface="Tahoma"/>
                        </a:rPr>
                        <a:t>  J  U  M  L  A  H</a:t>
                      </a:r>
                      <a:endParaRPr lang="en-US" sz="32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2270" algn="r">
                        <a:lnSpc>
                          <a:spcPts val="211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latin typeface="Times New Roman"/>
                          <a:ea typeface="Arial Unicode MS"/>
                          <a:cs typeface="Tahoma"/>
                        </a:rPr>
                        <a:t>104</a:t>
                      </a:r>
                      <a:endParaRPr lang="en-US" sz="3200" b="0" dirty="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06636" y="180946"/>
            <a:ext cx="345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haroni" pitchFamily="2" charset="-79"/>
                <a:cs typeface="Aharoni" pitchFamily="2" charset="-79"/>
              </a:rPr>
              <a:t>Data  </a:t>
            </a:r>
            <a:r>
              <a:rPr lang="en-US" sz="3600" dirty="0" err="1">
                <a:latin typeface="Aharoni" pitchFamily="2" charset="-79"/>
                <a:cs typeface="Aharoni" pitchFamily="2" charset="-79"/>
              </a:rPr>
              <a:t>Pegawai</a:t>
            </a:r>
            <a:endParaRPr lang="en-US" sz="3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8472" y="612105"/>
            <a:ext cx="3578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Status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Kepegawaian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031767" y="346841"/>
            <a:ext cx="10058400" cy="9906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SERVICE  POINT </a:t>
            </a:r>
            <a:b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PERUMDA TIRTAYASA KOTA PEKALONGAN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168400" y="1576552"/>
            <a:ext cx="10275455" cy="5281448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Jenis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jenis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Pelayanan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Pembayaran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Rekening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6075" marR="0" lvl="0" indent="-3460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Pengaduan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d-ID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 CS  &amp; Call Center )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Sambungan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Baru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Pelayanan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Lainnya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(</a:t>
            </a: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Ganti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Meter,  Tera Meter, </a:t>
            </a: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Laboratorium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dll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Pelayanan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Pembayaran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Rekening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Air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secara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online.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>
                <a:tab pos="3144838" algn="l"/>
                <a:tab pos="3314700" algn="l"/>
              </a:tabLst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Kantor Pusat        	:  Jl. Pembangunan No. 1, </a:t>
            </a: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Pekalongan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>
                <a:tab pos="3144838" algn="l"/>
                <a:tab pos="3314700" algn="l"/>
              </a:tabLst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id-ID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T. Teleanjar Indonesia</a:t>
            </a:r>
            <a:r>
              <a:rPr lang="en-US" sz="3800" dirty="0"/>
              <a:t>	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 </a:t>
            </a:r>
            <a:r>
              <a:rPr kumimoji="0" lang="id-ID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Seluruh Member PPOB PT. Teleanjar Indonesia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</a:t>
            </a:r>
          </a:p>
          <a:p>
            <a:pPr marL="361950" marR="0" lvl="0" indent="-3619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>
                <a:tab pos="3144838" algn="l"/>
                <a:tab pos="3314700" algn="l"/>
              </a:tabLst>
              <a:defRPr/>
            </a:pPr>
            <a:r>
              <a:rPr kumimoji="0" lang="id-ID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Perbankan              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d-ID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 Bank Jateng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BTN,  BRI, BJB, Kantor Pos, </a:t>
            </a: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Indomart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1950" marR="0" lvl="0" indent="-3619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>
                <a:tab pos="3144838" algn="l"/>
                <a:tab pos="3314700" algn="l"/>
              </a:tabLst>
              <a:defRPr/>
            </a:pPr>
            <a:r>
              <a:rPr lang="en-US" sz="3800" dirty="0"/>
              <a:t>Direct Payment 	:	 </a:t>
            </a:r>
            <a:r>
              <a:rPr lang="en-US" sz="3800" dirty="0" err="1"/>
              <a:t>Petugas</a:t>
            </a:r>
            <a:r>
              <a:rPr lang="en-US" sz="3800" dirty="0"/>
              <a:t>  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003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AC1616-EFB9-403E-9FBC-2E7C2674B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99" y="0"/>
            <a:ext cx="8236527" cy="6659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278306-7529-4FB5-92B9-85BEB03BCA17}"/>
              </a:ext>
            </a:extLst>
          </p:cNvPr>
          <p:cNvSpPr txBox="1"/>
          <p:nvPr/>
        </p:nvSpPr>
        <p:spPr>
          <a:xfrm>
            <a:off x="7931727" y="5541818"/>
            <a:ext cx="2895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Pipa </a:t>
            </a:r>
            <a:r>
              <a:rPr lang="en-US" dirty="0" err="1"/>
              <a:t>Trnasmisi</a:t>
            </a:r>
            <a:r>
              <a:rPr lang="en-US" dirty="0"/>
              <a:t>  :  120.611 m</a:t>
            </a:r>
          </a:p>
          <a:p>
            <a:r>
              <a:rPr lang="en-US" dirty="0"/>
              <a:t>Pipa </a:t>
            </a:r>
            <a:r>
              <a:rPr lang="en-US" dirty="0" err="1"/>
              <a:t>Distribusi</a:t>
            </a:r>
            <a:r>
              <a:rPr lang="en-US" dirty="0"/>
              <a:t> :  378.424 m</a:t>
            </a:r>
          </a:p>
          <a:p>
            <a:r>
              <a:rPr lang="en-US" dirty="0"/>
              <a:t>            </a:t>
            </a:r>
            <a:r>
              <a:rPr lang="en-US" dirty="0" err="1"/>
              <a:t>Jumlah</a:t>
            </a:r>
            <a:r>
              <a:rPr lang="en-US" dirty="0"/>
              <a:t> :  499.035 m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81297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145799" y="1529255"/>
          <a:ext cx="10263354" cy="4971642"/>
        </p:xfrm>
        <a:graphic>
          <a:graphicData uri="http://schemas.openxmlformats.org/drawingml/2006/table">
            <a:tbl>
              <a:tblPr/>
              <a:tblGrid>
                <a:gridCol w="912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1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6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2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0570">
                <a:tc>
                  <a:txBody>
                    <a:bodyPr/>
                    <a:lstStyle/>
                    <a:p>
                      <a:pPr marL="12700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No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Kecamatan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Jumlah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  <a:p>
                      <a:pPr marL="6413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Kelurahan 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Luas Wilayah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 Kecamatan (Km2)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963">
                <a:tc>
                  <a:txBody>
                    <a:bodyPr/>
                    <a:lstStyle/>
                    <a:p>
                      <a:pPr marL="10287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1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Pekalongan Barat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Arial Unicode MS"/>
                          <a:cs typeface="Tahoma"/>
                        </a:rPr>
                        <a:t>7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Arial Unicode MS"/>
                          <a:cs typeface="Tahoma"/>
                        </a:rPr>
                        <a:t>1.005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963">
                <a:tc>
                  <a:txBody>
                    <a:bodyPr/>
                    <a:lstStyle/>
                    <a:p>
                      <a:pPr marL="10287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2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Pekalongan Utara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Arial Unicode MS"/>
                          <a:cs typeface="Tahoma"/>
                        </a:rPr>
                        <a:t>7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Arial Unicode MS"/>
                          <a:cs typeface="Tahoma"/>
                        </a:rPr>
                        <a:t>1.448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963">
                <a:tc>
                  <a:txBody>
                    <a:bodyPr/>
                    <a:lstStyle/>
                    <a:p>
                      <a:pPr marL="10287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3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Pekalongan Timur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Arial Unicode MS"/>
                          <a:cs typeface="Tahoma"/>
                        </a:rPr>
                        <a:t>7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Arial Unicode MS"/>
                          <a:cs typeface="Tahoma"/>
                        </a:rPr>
                        <a:t>   952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963">
                <a:tc>
                  <a:txBody>
                    <a:bodyPr/>
                    <a:lstStyle/>
                    <a:p>
                      <a:pPr marL="10287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4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Pekalongan Selatan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Arial Unicode MS"/>
                          <a:cs typeface="Tahoma"/>
                        </a:rPr>
                        <a:t>6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Arial Unicode MS"/>
                          <a:cs typeface="Tahoma"/>
                        </a:rPr>
                        <a:t>1.080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16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>
                        <a:solidFill>
                          <a:srgbClr val="000000"/>
                        </a:solidFill>
                        <a:latin typeface="Times New Roman"/>
                        <a:ea typeface="Arial Unicode MS"/>
                        <a:cs typeface="Tahoma"/>
                      </a:endParaRPr>
                    </a:p>
                    <a:p>
                      <a:pPr marL="0" marR="0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ahoma"/>
                        </a:rPr>
                        <a:t>Jumlah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22555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>
                        <a:latin typeface="Times New Roman"/>
                        <a:ea typeface="Arial Unicode MS"/>
                        <a:cs typeface="Tahoma"/>
                      </a:endParaRPr>
                    </a:p>
                    <a:p>
                      <a:pPr marL="0" marR="122555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Arial Unicode MS"/>
                          <a:cs typeface="Tahoma"/>
                        </a:rPr>
                        <a:t> 27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5725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Arial Unicode MS"/>
                          <a:cs typeface="Tahoma"/>
                        </a:rPr>
                        <a:t> </a:t>
                      </a:r>
                    </a:p>
                    <a:p>
                      <a:pPr marL="0" marR="85725" algn="ctr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Arial Unicode MS"/>
                          <a:cs typeface="Tahoma"/>
                        </a:rPr>
                        <a:t> 4.385</a:t>
                      </a:r>
                      <a:endParaRPr lang="en-US" sz="28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9963">
                <a:tc gridSpan="4">
                  <a:txBody>
                    <a:bodyPr/>
                    <a:lstStyle/>
                    <a:p>
                      <a:pPr marL="0" marR="82550" algn="l">
                        <a:lnSpc>
                          <a:spcPts val="211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ahoma"/>
                        <a:ea typeface="Arial Unicode MS"/>
                        <a:cs typeface="Tahom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16754" y="565526"/>
            <a:ext cx="3263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haroni" pitchFamily="2" charset="-79"/>
                <a:cs typeface="Aharoni" pitchFamily="2" charset="-79"/>
              </a:rPr>
              <a:t>Data  Wilayah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52946" y="2331836"/>
            <a:ext cx="1098665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tabLst>
                <a:tab pos="4002088" algn="l"/>
              </a:tabLst>
            </a:pPr>
            <a:r>
              <a:rPr lang="en-US" sz="3200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Jenis</a:t>
            </a:r>
            <a:r>
              <a:rPr lang="en-US" sz="3200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Sumber</a:t>
            </a:r>
            <a:r>
              <a:rPr lang="en-US" sz="3200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Air Baku</a:t>
            </a:r>
            <a:endParaRPr lang="en-US" sz="3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3525" indent="-263525">
              <a:buFont typeface="Arial" panose="020B0604020202020204" pitchFamily="34" charset="0"/>
              <a:buChar char="•"/>
              <a:tabLst>
                <a:tab pos="4002088" algn="l"/>
              </a:tabLst>
            </a:pP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Mata Air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Rogoselo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Kabupaten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Pek</a:t>
            </a:r>
            <a:r>
              <a:rPr lang="id-ID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alongan</a:t>
            </a:r>
            <a:endParaRPr lang="en-US" sz="3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3525" indent="-263525">
              <a:buFont typeface="Arial" panose="020B0604020202020204" pitchFamily="34" charset="0"/>
              <a:buChar char="•"/>
              <a:tabLst>
                <a:tab pos="4002088" algn="l"/>
              </a:tabLst>
            </a:pP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Instalasi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Pengolahan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(IPA) di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Cepagan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Kab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B</a:t>
            </a:r>
            <a:r>
              <a:rPr lang="id-ID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atang</a:t>
            </a:r>
            <a:endParaRPr lang="en-US" sz="3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3525" indent="-263525">
              <a:buFont typeface="Arial" panose="020B0604020202020204" pitchFamily="34" charset="0"/>
              <a:buChar char="•"/>
              <a:tabLst>
                <a:tab pos="4002088" algn="l"/>
              </a:tabLst>
            </a:pP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SPAM Regional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Petanglong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Kab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Pekalongan</a:t>
            </a:r>
            <a:endParaRPr lang="en-US" sz="3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3525" indent="-263525">
              <a:buFont typeface="Arial" panose="020B0604020202020204" pitchFamily="34" charset="0"/>
              <a:buChar char="•"/>
              <a:tabLst>
                <a:tab pos="4002088" algn="l"/>
              </a:tabLst>
            </a:pP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Sumur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Bor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) di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Kab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Batang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Kab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&amp; Kota </a:t>
            </a:r>
            <a:r>
              <a:rPr lang="en-US" sz="3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Pekalongan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9250" y="1044309"/>
            <a:ext cx="4179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Aharoni" pitchFamily="2" charset="-79"/>
                <a:cs typeface="Aharoni" pitchFamily="2" charset="-79"/>
              </a:rPr>
              <a:t>Sumber</a:t>
            </a:r>
            <a:r>
              <a:rPr lang="en-US" sz="3600" dirty="0">
                <a:latin typeface="Aharoni" pitchFamily="2" charset="-79"/>
                <a:cs typeface="Aharoni" pitchFamily="2" charset="-79"/>
              </a:rPr>
              <a:t>  Air Bak</a:t>
            </a:r>
            <a:r>
              <a:rPr lang="en-US" sz="2800" dirty="0">
                <a:latin typeface="Aharoni" pitchFamily="2" charset="-79"/>
                <a:cs typeface="Aharoni" pitchFamily="2" charset="-79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1444066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17B3294-B35F-413B-A078-9661E9562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11055"/>
              </p:ext>
            </p:extLst>
          </p:nvPr>
        </p:nvGraphicFramePr>
        <p:xfrm>
          <a:off x="234240" y="682697"/>
          <a:ext cx="11723518" cy="5791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819">
                  <a:extLst>
                    <a:ext uri="{9D8B030D-6E8A-4147-A177-3AD203B41FA5}">
                      <a16:colId xmlns:a16="http://schemas.microsoft.com/office/drawing/2014/main" val="1846533248"/>
                    </a:ext>
                  </a:extLst>
                </a:gridCol>
                <a:gridCol w="2784056">
                  <a:extLst>
                    <a:ext uri="{9D8B030D-6E8A-4147-A177-3AD203B41FA5}">
                      <a16:colId xmlns:a16="http://schemas.microsoft.com/office/drawing/2014/main" val="2290848061"/>
                    </a:ext>
                  </a:extLst>
                </a:gridCol>
                <a:gridCol w="8245643">
                  <a:extLst>
                    <a:ext uri="{9D8B030D-6E8A-4147-A177-3AD203B41FA5}">
                      <a16:colId xmlns:a16="http://schemas.microsoft.com/office/drawing/2014/main" val="3111785307"/>
                    </a:ext>
                  </a:extLst>
                </a:gridCol>
              </a:tblGrid>
              <a:tr h="6176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  <a:endParaRPr lang="en-ID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Sumber</a:t>
                      </a:r>
                      <a:r>
                        <a:rPr lang="en-US" sz="2400" dirty="0"/>
                        <a:t> Air</a:t>
                      </a:r>
                      <a:endParaRPr lang="en-ID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464300" algn="l"/>
                        </a:tabLst>
                      </a:pPr>
                      <a:r>
                        <a:rPr lang="en-US" sz="2400" dirty="0"/>
                        <a:t>Area </a:t>
                      </a:r>
                      <a:r>
                        <a:rPr lang="en-US" sz="2400" dirty="0" err="1"/>
                        <a:t>Layanan</a:t>
                      </a:r>
                      <a:endParaRPr lang="en-ID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4754367"/>
                  </a:ext>
                </a:extLst>
              </a:tr>
              <a:tr h="44198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 Mata Air </a:t>
                      </a:r>
                      <a:r>
                        <a:rPr lang="en-US" sz="2400" dirty="0" err="1"/>
                        <a:t>Rogoselo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Kab</a:t>
                      </a:r>
                      <a:r>
                        <a:rPr lang="en-US" sz="2400" dirty="0"/>
                        <a:t>. </a:t>
                      </a:r>
                      <a:r>
                        <a:rPr lang="en-US" sz="2400" dirty="0" err="1"/>
                        <a:t>Pekalongan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Podosugih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Bendankergon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Buarankradenan</a:t>
                      </a:r>
                      <a:endParaRPr lang="en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154351"/>
                  </a:ext>
                </a:extLst>
              </a:tr>
              <a:tr h="44198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2.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 IPA </a:t>
                      </a:r>
                      <a:r>
                        <a:rPr lang="en-US" sz="2400" dirty="0" err="1"/>
                        <a:t>Cepagan</a:t>
                      </a:r>
                      <a:r>
                        <a:rPr lang="en-US" sz="2400" dirty="0"/>
                        <a:t> 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Warung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Asem,Soko,Duwet,Kuripan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Kertoharjo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Yosorejo</a:t>
                      </a:r>
                      <a:r>
                        <a:rPr lang="en-US" sz="2400" dirty="0"/>
                        <a:t>,</a:t>
                      </a:r>
                      <a:endParaRPr lang="en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667354"/>
                  </a:ext>
                </a:extLst>
              </a:tr>
              <a:tr h="441988">
                <a:tc>
                  <a:txBody>
                    <a:bodyPr/>
                    <a:lstStyle/>
                    <a:p>
                      <a:pPr algn="ctr"/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NoyontaanSari,Kalibaros,Degayu,Setono</a:t>
                      </a:r>
                      <a:r>
                        <a:rPr lang="en-US" sz="2400" dirty="0"/>
                        <a:t>, Gamer, </a:t>
                      </a:r>
                      <a:r>
                        <a:rPr lang="en-US" sz="2400" dirty="0" err="1"/>
                        <a:t>Poncol</a:t>
                      </a:r>
                      <a:endParaRPr lang="en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860212"/>
                  </a:ext>
                </a:extLst>
              </a:tr>
              <a:tr h="441988">
                <a:tc>
                  <a:txBody>
                    <a:bodyPr/>
                    <a:lstStyle/>
                    <a:p>
                      <a:pPr algn="ctr"/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Klego</a:t>
                      </a:r>
                      <a:r>
                        <a:rPr lang="en-US" sz="2400" dirty="0"/>
                        <a:t>, Pantai Dewi</a:t>
                      </a:r>
                      <a:endParaRPr lang="en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51038"/>
                  </a:ext>
                </a:extLst>
              </a:tr>
              <a:tr h="44198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3.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 SPAM Regional 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Jenggot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BanyuUrip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Pringrejo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Tirto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Buaran</a:t>
                      </a:r>
                      <a:r>
                        <a:rPr lang="en-US" sz="2400" dirty="0"/>
                        <a:t>,</a:t>
                      </a:r>
                      <a:endParaRPr lang="en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28732"/>
                  </a:ext>
                </a:extLst>
              </a:tr>
              <a:tr h="857338">
                <a:tc>
                  <a:txBody>
                    <a:bodyPr/>
                    <a:lstStyle/>
                    <a:p>
                      <a:pPr algn="ctr"/>
                      <a:endParaRPr lang="en-ID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 </a:t>
                      </a:r>
                      <a:r>
                        <a:rPr lang="en-US" sz="2400" dirty="0" err="1"/>
                        <a:t>Petanglong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Kradenan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Pasirkratonkramat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padukuhan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kraton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Bendankergon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Podosugih</a:t>
                      </a:r>
                      <a:r>
                        <a:rPr lang="en-US" sz="2400" dirty="0"/>
                        <a:t>, </a:t>
                      </a:r>
                      <a:r>
                        <a:rPr lang="en-ID" sz="2400" dirty="0" err="1"/>
                        <a:t>Kandang</a:t>
                      </a:r>
                      <a:r>
                        <a:rPr lang="en-ID" sz="2400" dirty="0"/>
                        <a:t> Panjang, </a:t>
                      </a:r>
                      <a:r>
                        <a:rPr lang="en-ID" sz="2400" dirty="0" err="1"/>
                        <a:t>Bandengan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467543"/>
                  </a:ext>
                </a:extLst>
              </a:tr>
              <a:tr h="44198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4. 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 </a:t>
                      </a:r>
                      <a:r>
                        <a:rPr lang="en-US" sz="2400" dirty="0" err="1"/>
                        <a:t>Sumur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Bor</a:t>
                      </a:r>
                      <a:r>
                        <a:rPr lang="en-US" sz="2400" dirty="0"/>
                        <a:t> 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Medono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Podosugih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Bumirejo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Bendan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Kergon</a:t>
                      </a:r>
                      <a:r>
                        <a:rPr lang="en-US" sz="2400" dirty="0"/>
                        <a:t>,</a:t>
                      </a:r>
                      <a:endParaRPr lang="en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325109"/>
                  </a:ext>
                </a:extLst>
              </a:tr>
              <a:tr h="1573518">
                <a:tc>
                  <a:txBody>
                    <a:bodyPr/>
                    <a:lstStyle/>
                    <a:p>
                      <a:pPr algn="ctr"/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 ( 28 unit )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/>
                        <a:t>Sapuro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Kebulen</a:t>
                      </a:r>
                      <a:r>
                        <a:rPr lang="en-US" sz="2400" dirty="0"/>
                        <a:t>,  </a:t>
                      </a:r>
                      <a:r>
                        <a:rPr lang="en-US" sz="2400" dirty="0" err="1"/>
                        <a:t>Bandengan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Kandang</a:t>
                      </a:r>
                      <a:r>
                        <a:rPr lang="en-US" sz="2400" dirty="0"/>
                        <a:t> Panjang, </a:t>
                      </a:r>
                      <a:r>
                        <a:rPr lang="en-US" sz="2400" dirty="0" err="1"/>
                        <a:t>Pasirkratonkramat</a:t>
                      </a:r>
                      <a:r>
                        <a:rPr lang="en-US" sz="2400" dirty="0"/>
                        <a:t>, Panjang </a:t>
                      </a:r>
                      <a:r>
                        <a:rPr lang="en-US" sz="2400" dirty="0" err="1"/>
                        <a:t>Wetan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Pantaisari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Klego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Krapyak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Degayu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Kauman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Sugihwaras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Sampangan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Slamaran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Poncol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Keputran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Salamanis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Pabean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Jeruksari</a:t>
                      </a:r>
                      <a:endParaRPr lang="en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96510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6D32B9E-2277-490C-80AF-E0CE286217B0}"/>
              </a:ext>
            </a:extLst>
          </p:cNvPr>
          <p:cNvSpPr txBox="1"/>
          <p:nvPr/>
        </p:nvSpPr>
        <p:spPr>
          <a:xfrm>
            <a:off x="4395354" y="0"/>
            <a:ext cx="340129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larendon Blk BT" panose="02040905050505020204" pitchFamily="18" charset="0"/>
              </a:rPr>
              <a:t>DAERAH  LAYANAN</a:t>
            </a:r>
            <a:endParaRPr lang="en-ID" sz="2400" dirty="0">
              <a:solidFill>
                <a:schemeClr val="bg1"/>
              </a:solidFill>
              <a:latin typeface="Clarendon Blk BT" panose="02040905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046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466723"/>
              </p:ext>
            </p:extLst>
          </p:nvPr>
        </p:nvGraphicFramePr>
        <p:xfrm>
          <a:off x="1803862" y="1083465"/>
          <a:ext cx="8307185" cy="5296058"/>
        </p:xfrm>
        <a:graphic>
          <a:graphicData uri="http://schemas.openxmlformats.org/drawingml/2006/table">
            <a:tbl>
              <a:tblPr/>
              <a:tblGrid>
                <a:gridCol w="1236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3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7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2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Jenis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44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Jumlah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2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Sosial  Umum &amp; Khusus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445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4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Rumah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Tangga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445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26.480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4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III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Instansi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Pemerintah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445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4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id-ID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IV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Niaga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445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4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id-ID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INDUSTRI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445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4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VI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KHUSUS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445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id-ID" sz="2400" b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6495"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4445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 Unicode MS"/>
                          <a:ea typeface="Times New Roman"/>
                          <a:cs typeface="Times New Roman"/>
                        </a:rPr>
                        <a:t>28.203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760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Jumlah Penduduk (Jiwa)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4445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 Unicode MS"/>
                          <a:ea typeface="Times New Roman"/>
                          <a:cs typeface="Times New Roman"/>
                        </a:rPr>
                        <a:t>321.095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307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Penduduk Terlayani (Jiwa)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4445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 Unicode MS"/>
                          <a:ea typeface="Times New Roman"/>
                          <a:cs typeface="Times New Roman"/>
                        </a:rPr>
                        <a:t>140.172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760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Cakupan Pelayanan (%)</a:t>
                      </a:r>
                      <a:endParaRPr lang="en-US" sz="2400">
                        <a:solidFill>
                          <a:srgbClr val="000000"/>
                        </a:solidFill>
                        <a:latin typeface="Arial Unicode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4445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 Unicode MS"/>
                          <a:ea typeface="Times New Roman"/>
                          <a:cs typeface="Times New Roman"/>
                        </a:rPr>
                        <a:t>43,65 %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3208" y="184666"/>
            <a:ext cx="4537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Cakupan</a:t>
            </a:r>
            <a:r>
              <a:rPr lang="en-US" sz="3600" b="1" dirty="0"/>
              <a:t> </a:t>
            </a:r>
            <a:r>
              <a:rPr lang="en-US" sz="3600" b="1" dirty="0" err="1"/>
              <a:t>Layanan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44951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7156" y="2000597"/>
            <a:ext cx="1032440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AutoNum type="arabicPeriod"/>
            </a:pPr>
            <a:r>
              <a:rPr lang="en-US" sz="3600" dirty="0"/>
              <a:t>Dasar </a:t>
            </a:r>
            <a:r>
              <a:rPr lang="en-US" sz="3600" dirty="0" err="1"/>
              <a:t>Permendagri</a:t>
            </a:r>
            <a:r>
              <a:rPr lang="en-US" sz="3600" dirty="0"/>
              <a:t> No. 71 </a:t>
            </a:r>
            <a:r>
              <a:rPr lang="en-US" sz="3600" dirty="0" err="1"/>
              <a:t>Tahun</a:t>
            </a:r>
            <a:r>
              <a:rPr lang="en-US" sz="3600" dirty="0"/>
              <a:t> 2016</a:t>
            </a:r>
          </a:p>
          <a:p>
            <a:pPr marL="742950" indent="-742950" algn="just">
              <a:buAutoNum type="arabicPeriod"/>
            </a:pPr>
            <a:r>
              <a:rPr lang="en-US" sz="3600" dirty="0" err="1"/>
              <a:t>Peraturan</a:t>
            </a:r>
            <a:r>
              <a:rPr lang="en-US" sz="3600" dirty="0"/>
              <a:t> </a:t>
            </a:r>
            <a:r>
              <a:rPr lang="en-US" sz="3600" dirty="0" err="1"/>
              <a:t>Walikota</a:t>
            </a:r>
            <a:r>
              <a:rPr lang="en-US" sz="3600" dirty="0"/>
              <a:t> </a:t>
            </a:r>
            <a:r>
              <a:rPr lang="en-US" sz="3600" dirty="0" err="1"/>
              <a:t>Pekalongan</a:t>
            </a:r>
            <a:r>
              <a:rPr lang="en-US" sz="3600" dirty="0"/>
              <a:t> </a:t>
            </a:r>
            <a:r>
              <a:rPr lang="en-US" sz="3600" dirty="0" err="1"/>
              <a:t>Nomor</a:t>
            </a:r>
            <a:r>
              <a:rPr lang="en-US" sz="3600" dirty="0"/>
              <a:t> 54 </a:t>
            </a:r>
            <a:r>
              <a:rPr lang="en-US" sz="3600" dirty="0" err="1"/>
              <a:t>Tahun</a:t>
            </a:r>
            <a:r>
              <a:rPr lang="en-US" sz="3600" dirty="0"/>
              <a:t> 2020 </a:t>
            </a:r>
            <a:r>
              <a:rPr lang="en-US" sz="3600" dirty="0" err="1"/>
              <a:t>tanggal</a:t>
            </a:r>
            <a:r>
              <a:rPr lang="en-US" sz="3600" dirty="0"/>
              <a:t> 17 September 2020 </a:t>
            </a:r>
          </a:p>
          <a:p>
            <a:pPr marL="720725" indent="-720725" algn="just"/>
            <a:r>
              <a:rPr lang="en-US" sz="2400" dirty="0"/>
              <a:t>	(</a:t>
            </a:r>
            <a:r>
              <a:rPr lang="en-US" sz="2400" dirty="0" err="1"/>
              <a:t>Standar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pokok</a:t>
            </a:r>
            <a:r>
              <a:rPr lang="en-US" sz="2400" dirty="0"/>
              <a:t> air </a:t>
            </a:r>
            <a:r>
              <a:rPr lang="en-US" sz="2400" dirty="0" err="1"/>
              <a:t>minum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air </a:t>
            </a:r>
            <a:r>
              <a:rPr lang="en-US" sz="2400" dirty="0" err="1"/>
              <a:t>sebanyak</a:t>
            </a:r>
            <a:r>
              <a:rPr lang="en-US" sz="2400" dirty="0"/>
              <a:t> 10 m3/</a:t>
            </a:r>
            <a:r>
              <a:rPr lang="en-US" sz="2400" dirty="0" err="1"/>
              <a:t>kepala</a:t>
            </a:r>
            <a:r>
              <a:rPr lang="en-US" sz="2400" dirty="0"/>
              <a:t> </a:t>
            </a:r>
            <a:r>
              <a:rPr lang="en-US" sz="2400" dirty="0" err="1"/>
              <a:t>Keluarga</a:t>
            </a:r>
            <a:r>
              <a:rPr lang="en-US" sz="2400" dirty="0"/>
              <a:t> / </a:t>
            </a:r>
            <a:r>
              <a:rPr lang="en-US" sz="2400" dirty="0" err="1"/>
              <a:t>bulan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60 liter / Orang/ </a:t>
            </a:r>
            <a:r>
              <a:rPr lang="en-US" sz="2400" dirty="0" err="1"/>
              <a:t>hari</a:t>
            </a:r>
            <a:r>
              <a:rPr lang="en-US" sz="2400" dirty="0"/>
              <a:t>. </a:t>
            </a:r>
            <a:r>
              <a:rPr lang="en-US" sz="2400" dirty="0" err="1"/>
              <a:t>Tarip</a:t>
            </a:r>
            <a:r>
              <a:rPr lang="en-US" sz="2400" dirty="0"/>
              <a:t> Air </a:t>
            </a:r>
            <a:r>
              <a:rPr lang="en-US" sz="2400" dirty="0" err="1"/>
              <a:t>baru</a:t>
            </a:r>
            <a:r>
              <a:rPr lang="en-US" sz="2400" dirty="0"/>
              <a:t> 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pokok</a:t>
            </a:r>
            <a:r>
              <a:rPr lang="en-US" sz="2400" dirty="0"/>
              <a:t> 10 m3 </a:t>
            </a:r>
            <a:r>
              <a:rPr lang="en-US" sz="2400" dirty="0" err="1"/>
              <a:t>sebesar</a:t>
            </a:r>
            <a:r>
              <a:rPr lang="en-US" sz="2400" dirty="0"/>
              <a:t>  </a:t>
            </a:r>
            <a:r>
              <a:rPr lang="en-US" sz="2400" dirty="0" err="1"/>
              <a:t>Rp</a:t>
            </a:r>
            <a:r>
              <a:rPr lang="en-US" sz="2400" dirty="0"/>
              <a:t>. 49.000,-  </a:t>
            </a:r>
            <a:r>
              <a:rPr lang="en-US" sz="2400" dirty="0" err="1"/>
              <a:t>artinya</a:t>
            </a:r>
            <a:r>
              <a:rPr lang="en-US" sz="2400" dirty="0"/>
              <a:t>  </a:t>
            </a:r>
            <a:r>
              <a:rPr lang="en-US" sz="2400" dirty="0" err="1"/>
              <a:t>masih</a:t>
            </a:r>
            <a:r>
              <a:rPr lang="en-US" sz="2400" dirty="0"/>
              <a:t> </a:t>
            </a:r>
            <a:r>
              <a:rPr lang="en-US" sz="2400" dirty="0" err="1"/>
              <a:t>dibawah</a:t>
            </a:r>
            <a:r>
              <a:rPr lang="en-US" sz="2400" dirty="0"/>
              <a:t> 4 % </a:t>
            </a:r>
            <a:r>
              <a:rPr lang="en-US" sz="2400" dirty="0" err="1"/>
              <a:t>dari</a:t>
            </a:r>
            <a:r>
              <a:rPr lang="en-US" sz="2400" dirty="0"/>
              <a:t> UMK Kota </a:t>
            </a:r>
            <a:r>
              <a:rPr lang="en-US" sz="2400" dirty="0" err="1"/>
              <a:t>Pekalongan</a:t>
            </a:r>
            <a:r>
              <a:rPr lang="en-US" sz="2400" dirty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58636" y="698270"/>
            <a:ext cx="950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PENETAPAN TARIF AIR</a:t>
            </a:r>
          </a:p>
        </p:txBody>
      </p:sp>
    </p:spTree>
    <p:extLst>
      <p:ext uri="{BB962C8B-B14F-4D97-AF65-F5344CB8AC3E}">
        <p14:creationId xmlns:p14="http://schemas.microsoft.com/office/powerpoint/2010/main" val="381264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20630AE-7439-4AB9-8EC0-CD614581E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132049"/>
              </p:ext>
            </p:extLst>
          </p:nvPr>
        </p:nvGraphicFramePr>
        <p:xfrm>
          <a:off x="1288474" y="549818"/>
          <a:ext cx="8522621" cy="5818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8871">
                  <a:extLst>
                    <a:ext uri="{9D8B030D-6E8A-4147-A177-3AD203B41FA5}">
                      <a16:colId xmlns:a16="http://schemas.microsoft.com/office/drawing/2014/main" val="800046013"/>
                    </a:ext>
                  </a:extLst>
                </a:gridCol>
                <a:gridCol w="1578709">
                  <a:extLst>
                    <a:ext uri="{9D8B030D-6E8A-4147-A177-3AD203B41FA5}">
                      <a16:colId xmlns:a16="http://schemas.microsoft.com/office/drawing/2014/main" val="2014407199"/>
                    </a:ext>
                  </a:extLst>
                </a:gridCol>
                <a:gridCol w="815641">
                  <a:extLst>
                    <a:ext uri="{9D8B030D-6E8A-4147-A177-3AD203B41FA5}">
                      <a16:colId xmlns:a16="http://schemas.microsoft.com/office/drawing/2014/main" val="1412007457"/>
                    </a:ext>
                  </a:extLst>
                </a:gridCol>
                <a:gridCol w="1296289">
                  <a:extLst>
                    <a:ext uri="{9D8B030D-6E8A-4147-A177-3AD203B41FA5}">
                      <a16:colId xmlns:a16="http://schemas.microsoft.com/office/drawing/2014/main" val="365908864"/>
                    </a:ext>
                  </a:extLst>
                </a:gridCol>
                <a:gridCol w="1170250">
                  <a:extLst>
                    <a:ext uri="{9D8B030D-6E8A-4147-A177-3AD203B41FA5}">
                      <a16:colId xmlns:a16="http://schemas.microsoft.com/office/drawing/2014/main" val="68354785"/>
                    </a:ext>
                  </a:extLst>
                </a:gridCol>
                <a:gridCol w="1602875">
                  <a:extLst>
                    <a:ext uri="{9D8B030D-6E8A-4147-A177-3AD203B41FA5}">
                      <a16:colId xmlns:a16="http://schemas.microsoft.com/office/drawing/2014/main" val="4165366890"/>
                    </a:ext>
                  </a:extLst>
                </a:gridCol>
                <a:gridCol w="1379986">
                  <a:extLst>
                    <a:ext uri="{9D8B030D-6E8A-4147-A177-3AD203B41FA5}">
                      <a16:colId xmlns:a16="http://schemas.microsoft.com/office/drawing/2014/main" val="203378532"/>
                    </a:ext>
                  </a:extLst>
                </a:gridCol>
              </a:tblGrid>
              <a:tr h="24758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GOL/KLS PELANGGAN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KLAS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                     TINGKAT PEMAKAIAN AIR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46897"/>
                  </a:ext>
                </a:extLst>
              </a:tr>
              <a:tr h="227335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0-10m3</a:t>
                      </a:r>
                      <a:endParaRPr lang="en-ID" dirty="0"/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11-20m3</a:t>
                      </a:r>
                      <a:endParaRPr lang="en-ID" dirty="0"/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21-30m3</a:t>
                      </a:r>
                      <a:endParaRPr lang="en-ID" dirty="0"/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&gt;30m3</a:t>
                      </a:r>
                      <a:endParaRPr lang="en-ID" dirty="0"/>
                    </a:p>
                  </a:txBody>
                  <a:tcPr marL="47309" marR="47309" marT="0" marB="0" anchor="ctr"/>
                </a:tc>
                <a:extLst>
                  <a:ext uri="{0D108BD9-81ED-4DB2-BD59-A6C34878D82A}">
                    <a16:rowId xmlns:a16="http://schemas.microsoft.com/office/drawing/2014/main" val="388161527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SOSIAL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383288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Sosial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Umum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SU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2.700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2.700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2.700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 2.700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1260995962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Sosial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Khusus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SK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3.100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3.100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3.900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 3.900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289495349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II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RUMAH TANGGA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564368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Rumah Tangga 1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RT.1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3.500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3.900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4.300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4.700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3534629539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Rumah Tangga 2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RT. 2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3.900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4.300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4.700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5.100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339490176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Rumah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Tangga</a:t>
                      </a:r>
                      <a:r>
                        <a:rPr lang="en-US" sz="1400" dirty="0">
                          <a:effectLst/>
                        </a:rPr>
                        <a:t> 3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RT. 3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4.300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4.700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5.100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5.500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1370279960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Rumah Tangga 4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RT.4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4.700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5.100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5.500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5.900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552707120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III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INSTANSI PEMERINTAH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892099"/>
                  </a:ext>
                </a:extLst>
              </a:tr>
              <a:tr h="2843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Instansi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Pemerintah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IP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6.700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7.900 </a:t>
                      </a:r>
                      <a:endParaRPr lang="en-ID" dirty="0"/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9.100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10.300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extLst>
                  <a:ext uri="{0D108BD9-81ED-4DB2-BD59-A6C34878D82A}">
                    <a16:rowId xmlns:a16="http://schemas.microsoft.com/office/drawing/2014/main" val="3575356029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IV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NIAGA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153903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Niaga 1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N.1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7.900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8.300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8.700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9.100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909006558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Niaga 2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N.2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8.300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8.700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9.100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9.500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1003386302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Niaga 3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N.3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8.700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9.100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9.500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9.900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2933041686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Niaga 4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N.4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9.100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9.500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9.900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10.300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2140951580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Niaga 5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N.5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9.500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  9.900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10.300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10.700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3569719958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INDUSTRI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742578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Industri 1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I.1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11.900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12.700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13.400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14.200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173651435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Industri 2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I.2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12.700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13.400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14.200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15.000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861698249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Industri 3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I.3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13.400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effectLst/>
                        </a:rPr>
                        <a:t>          14.200 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15.000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15.800 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extLst>
                  <a:ext uri="{0D108BD9-81ED-4DB2-BD59-A6C34878D82A}">
                    <a16:rowId xmlns:a16="http://schemas.microsoft.com/office/drawing/2014/main" val="2559507743"/>
                  </a:ext>
                </a:extLst>
              </a:tr>
              <a:tr h="22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VI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KHUSUS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KH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Ditetapkan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atas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tarif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tertiggi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diatur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dengan</a:t>
                      </a:r>
                      <a:r>
                        <a:rPr lang="en-US" sz="1400" dirty="0">
                          <a:effectLst/>
                        </a:rPr>
                        <a:t> Keputusan </a:t>
                      </a:r>
                      <a:r>
                        <a:rPr lang="en-US" sz="1400" dirty="0" err="1">
                          <a:effectLst/>
                        </a:rPr>
                        <a:t>Direktur</a:t>
                      </a:r>
                      <a:endParaRPr lang="en-ID" dirty="0"/>
                    </a:p>
                  </a:txBody>
                  <a:tcPr marL="47309" marR="47309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01762"/>
                  </a:ext>
                </a:extLst>
              </a:tr>
              <a:tr h="459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VII</a:t>
                      </a:r>
                      <a:endParaRPr lang="en-ID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DROPPING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TK</a:t>
                      </a:r>
                      <a:endParaRPr lang="en-ID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09" marR="47309" marT="0" marB="0" anchor="ctr"/>
                </a:tc>
                <a:tc gridSpan="4"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Ditetapkan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atas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tarif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tertiggi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diatur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dengan</a:t>
                      </a:r>
                      <a:r>
                        <a:rPr lang="en-US" sz="1400" dirty="0">
                          <a:effectLst/>
                        </a:rPr>
                        <a:t> Keputusan </a:t>
                      </a:r>
                      <a:r>
                        <a:rPr lang="en-US" sz="1400" dirty="0" err="1">
                          <a:effectLst/>
                        </a:rPr>
                        <a:t>Direktur</a:t>
                      </a:r>
                      <a:endParaRPr lang="en-ID" dirty="0"/>
                    </a:p>
                  </a:txBody>
                  <a:tcPr marL="47309" marR="47309" marT="0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57454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067AD79-2CF0-4E1D-A7BC-83CDCB4BC8E0}"/>
              </a:ext>
            </a:extLst>
          </p:cNvPr>
          <p:cNvSpPr txBox="1"/>
          <p:nvPr/>
        </p:nvSpPr>
        <p:spPr>
          <a:xfrm>
            <a:off x="4890654" y="35670"/>
            <a:ext cx="191192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TABEL TARIF AIR</a:t>
            </a:r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393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FOTO-FOTO\SUMBER\DSCF294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507" y="1113905"/>
            <a:ext cx="5837783" cy="538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561255" y="249162"/>
            <a:ext cx="5069490" cy="584775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SUMBER  AIR  ROGOSELO</a:t>
            </a:r>
          </a:p>
        </p:txBody>
      </p:sp>
      <p:pic>
        <p:nvPicPr>
          <p:cNvPr id="6" name="Picture 5" descr="D:\FOTO-FOTO\SUMBER\DSCF29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4669" y="1111135"/>
            <a:ext cx="5669280" cy="5353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2370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92E8FA-81C5-4414-88C0-ADF5ADAEA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81000"/>
            <a:ext cx="8257309" cy="6096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FD46871-1C5F-465C-B1ED-FCC727D1A48D}"/>
              </a:ext>
            </a:extLst>
          </p:cNvPr>
          <p:cNvSpPr/>
          <p:nvPr/>
        </p:nvSpPr>
        <p:spPr>
          <a:xfrm>
            <a:off x="3186545" y="1207716"/>
            <a:ext cx="6456218" cy="46166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INSTALASI PENGOLAHAN  AIR  CEPAGAN  </a:t>
            </a:r>
          </a:p>
        </p:txBody>
      </p:sp>
    </p:spTree>
    <p:extLst>
      <p:ext uri="{BB962C8B-B14F-4D97-AF65-F5344CB8AC3E}">
        <p14:creationId xmlns:p14="http://schemas.microsoft.com/office/powerpoint/2010/main" val="3397478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FOTO-FOTO\LAB\IMG_20171107_09365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609600"/>
            <a:ext cx="3962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D:\FOTO-FOTO\LAB\IMG_20171107_09380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609600"/>
            <a:ext cx="3733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:\FOTO-FOTO\LAB\IMG_20171107_094040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3581401"/>
            <a:ext cx="40386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:\FOTO-FOTO\LAB\IMG_20171107_093937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8400" y="365760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124200" y="152401"/>
            <a:ext cx="617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Aharoni" pitchFamily="2" charset="-79"/>
                <a:cs typeface="Aharoni" pitchFamily="2" charset="-79"/>
              </a:rPr>
              <a:t>KEGIATAN  PENGUJIAN  KWALITAS AIR</a:t>
            </a:r>
          </a:p>
        </p:txBody>
      </p:sp>
    </p:spTree>
    <p:extLst>
      <p:ext uri="{BB962C8B-B14F-4D97-AF65-F5344CB8AC3E}">
        <p14:creationId xmlns:p14="http://schemas.microsoft.com/office/powerpoint/2010/main" val="3998455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35840" y="261401"/>
            <a:ext cx="2875937" cy="52322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SUMUR  DALAM</a:t>
            </a:r>
          </a:p>
        </p:txBody>
      </p:sp>
      <p:pic>
        <p:nvPicPr>
          <p:cNvPr id="9" name="Picture 8" descr="C:\Users\user\AppData\Local\Microsoft\Windows\Temporary Internet Files\Content.Word\IMG-20200917-WA000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9615" y="3923607"/>
            <a:ext cx="4139738" cy="2676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Users\user\AppData\Local\Microsoft\Windows\Temporary Internet Files\Content.Word\IMG-20200917-WA00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09739" y="1113906"/>
            <a:ext cx="4156363" cy="259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475747" y="5951913"/>
            <a:ext cx="3823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Jl. Perintis  Kemerdekaan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8257" y="2776451"/>
            <a:ext cx="2926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     Jl. Sriwijaya</a:t>
            </a:r>
          </a:p>
        </p:txBody>
      </p:sp>
    </p:spTree>
    <p:extLst>
      <p:ext uri="{BB962C8B-B14F-4D97-AF65-F5344CB8AC3E}">
        <p14:creationId xmlns:p14="http://schemas.microsoft.com/office/powerpoint/2010/main" val="133022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6B4065-D03E-4054-BAE0-C03691F83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481" y="900543"/>
            <a:ext cx="7245037" cy="56665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A7A8728-B3E6-E183-548F-701CC03281E6}"/>
              </a:ext>
            </a:extLst>
          </p:cNvPr>
          <p:cNvSpPr/>
          <p:nvPr/>
        </p:nvSpPr>
        <p:spPr>
          <a:xfrm>
            <a:off x="3208374" y="290948"/>
            <a:ext cx="577525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PROSES MAINTENANCE SUMUR BOR</a:t>
            </a:r>
            <a:endParaRPr lang="en-US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3417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atsApp Video 2021-03-30 at 19.20.57">
            <a:hlinkClick r:id="" action="ppaction://media"/>
            <a:extLst>
              <a:ext uri="{FF2B5EF4-FFF2-40B4-BE49-F238E27FC236}">
                <a16:creationId xmlns:a16="http://schemas.microsoft.com/office/drawing/2014/main" id="{BBD77EF3-F53F-4E8A-9726-0AE2C09178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70570" y="573504"/>
            <a:ext cx="7105939" cy="609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50B31B-2F7B-AC4C-9595-3E01D6D14300}"/>
              </a:ext>
            </a:extLst>
          </p:cNvPr>
          <p:cNvSpPr/>
          <p:nvPr/>
        </p:nvSpPr>
        <p:spPr>
          <a:xfrm>
            <a:off x="3080038" y="34276"/>
            <a:ext cx="577525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PROSES PUMPING SUMUR BOR</a:t>
            </a:r>
            <a:endParaRPr lang="en-US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139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02167" y="264862"/>
            <a:ext cx="9231999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RESERVOIR PRINGREJO SPAM REGIONAL PETANGLONG PERUMDA TIRTAYASA KOTA PEKALONGAN </a:t>
            </a:r>
          </a:p>
        </p:txBody>
      </p:sp>
      <p:pic>
        <p:nvPicPr>
          <p:cNvPr id="7" name="Picture 6" descr="D:\FOTO-FOTO\SUMBER\20190201_1111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1680" y="1280160"/>
            <a:ext cx="8212975" cy="4954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0566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5905" y="2320949"/>
            <a:ext cx="8149988" cy="1446550"/>
          </a:xfrm>
          <a:prstGeom prst="rect">
            <a:avLst/>
          </a:prstGeom>
          <a:solidFill>
            <a:srgbClr val="0070C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</a:rPr>
              <a:t>TERIMA 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2696</TotalTime>
  <Words>1091</Words>
  <Application>Microsoft Office PowerPoint</Application>
  <PresentationFormat>Widescreen</PresentationFormat>
  <Paragraphs>322</Paragraphs>
  <Slides>22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Aharoni</vt:lpstr>
      <vt:lpstr>Algerian</vt:lpstr>
      <vt:lpstr>Arial</vt:lpstr>
      <vt:lpstr>Arial Unicode MS</vt:lpstr>
      <vt:lpstr>Bodoni MT</vt:lpstr>
      <vt:lpstr>Calibri</vt:lpstr>
      <vt:lpstr>Castellar</vt:lpstr>
      <vt:lpstr>Clarendon Blk BT</vt:lpstr>
      <vt:lpstr>Gill Sans MT</vt:lpstr>
      <vt:lpstr>Monotype Corsiva</vt:lpstr>
      <vt:lpstr>Tahoma</vt:lpstr>
      <vt:lpstr>Times New Roman</vt:lpstr>
      <vt:lpstr>Wingdings</vt:lpstr>
      <vt:lpstr>Gallery</vt:lpstr>
      <vt:lpstr>PowerPoint Presentation</vt:lpstr>
      <vt:lpstr>PowerPoint Presentation</vt:lpstr>
      <vt:lpstr>                                     JANJI  / MAKLUMAT  PELAYANAN - Kami siap melayani kebutuhan air minum dengan sepenuh hati - Kami siap menanggapi  keluhan dengan tangan terbuka - Kami akan menyelesaikan segala problema dengan segera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OUTLINE PAPARAN PDAM</dc:title>
  <dc:creator>zenbookU331</dc:creator>
  <cp:lastModifiedBy>Acer Aspire</cp:lastModifiedBy>
  <cp:revision>372</cp:revision>
  <cp:lastPrinted>2021-05-21T01:28:53Z</cp:lastPrinted>
  <dcterms:created xsi:type="dcterms:W3CDTF">2018-10-17T07:40:19Z</dcterms:created>
  <dcterms:modified xsi:type="dcterms:W3CDTF">2025-06-19T01:25:39Z</dcterms:modified>
</cp:coreProperties>
</file>